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33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32.xml"/>
  <Override ContentType="application/vnd.openxmlformats-officedocument.presentationml.slideMaster+xml" PartName="/ppt/slideMasters/slideMaster3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37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6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theme+xml" PartName="/ppt/theme/theme4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81" r:id="rId4"/>
    <p:sldMasterId id="2147483682" r:id="rId5"/>
    <p:sldMasterId id="2147483683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289" r:id="rId41"/>
    <p:sldId id="290" r:id="rId42"/>
    <p:sldId id="291" r:id="rId43"/>
    <p:sldId id="292" r:id="rId44"/>
  </p:sldIdLst>
  <p:sldSz cy="5143500" cx="9144000"/>
  <p:notesSz cx="6858000" cy="9144000"/>
  <p:embeddedFontLst>
    <p:embeddedFont>
      <p:font typeface="Economica"/>
      <p:regular r:id="rId45"/>
      <p:bold r:id="rId46"/>
      <p:italic r:id="rId47"/>
      <p:boldItalic r:id="rId48"/>
    </p:embeddedFont>
    <p:embeddedFont>
      <p:font typeface="Roboto"/>
      <p:regular r:id="rId49"/>
      <p:bold r:id="rId50"/>
      <p:italic r:id="rId51"/>
      <p:boldItalic r:id="rId52"/>
    </p:embeddedFont>
    <p:embeddedFont>
      <p:font typeface="Montserrat"/>
      <p:regular r:id="rId53"/>
      <p:bold r:id="rId54"/>
      <p:italic r:id="rId55"/>
      <p:boldItalic r:id="rId56"/>
    </p:embeddedFont>
    <p:embeddedFont>
      <p:font typeface="Montserrat Medium"/>
      <p:regular r:id="rId57"/>
      <p:bold r:id="rId58"/>
      <p:italic r:id="rId59"/>
      <p:boldItalic r:id="rId60"/>
    </p:embeddedFont>
    <p:embeddedFont>
      <p:font typeface="Montserrat Light"/>
      <p:regular r:id="rId61"/>
      <p:bold r:id="rId62"/>
      <p:italic r:id="rId63"/>
      <p:boldItalic r:id="rId64"/>
    </p:embeddedFont>
    <p:embeddedFont>
      <p:font typeface="Montserrat ExtraLight"/>
      <p:regular r:id="rId65"/>
      <p:bold r:id="rId66"/>
      <p:italic r:id="rId67"/>
      <p:boldItalic r:id="rId68"/>
    </p:embeddedFont>
    <p:embeddedFont>
      <p:font typeface="Montserrat Thin"/>
      <p:regular r:id="rId69"/>
      <p:bold r:id="rId70"/>
      <p:italic r:id="rId71"/>
      <p:boldItalic r:id="rId7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3.xml"/><Relationship Id="rId42" Type="http://schemas.openxmlformats.org/officeDocument/2006/relationships/slide" Target="slides/slide35.xml"/><Relationship Id="rId41" Type="http://schemas.openxmlformats.org/officeDocument/2006/relationships/slide" Target="slides/slide34.xml"/><Relationship Id="rId44" Type="http://schemas.openxmlformats.org/officeDocument/2006/relationships/slide" Target="slides/slide37.xml"/><Relationship Id="rId43" Type="http://schemas.openxmlformats.org/officeDocument/2006/relationships/slide" Target="slides/slide36.xml"/><Relationship Id="rId46" Type="http://schemas.openxmlformats.org/officeDocument/2006/relationships/font" Target="fonts/Economica-bold.fntdata"/><Relationship Id="rId45" Type="http://schemas.openxmlformats.org/officeDocument/2006/relationships/font" Target="fonts/Economica-regular.fntdata"/><Relationship Id="rId1" Type="http://schemas.openxmlformats.org/officeDocument/2006/relationships/theme" Target="theme/theme4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48" Type="http://schemas.openxmlformats.org/officeDocument/2006/relationships/font" Target="fonts/Economica-boldItalic.fntdata"/><Relationship Id="rId47" Type="http://schemas.openxmlformats.org/officeDocument/2006/relationships/font" Target="fonts/Economica-italic.fntdata"/><Relationship Id="rId49" Type="http://schemas.openxmlformats.org/officeDocument/2006/relationships/font" Target="fonts/Roboto-regular.fntdata"/><Relationship Id="rId5" Type="http://schemas.openxmlformats.org/officeDocument/2006/relationships/slideMaster" Target="slideMasters/slideMaster2.xml"/><Relationship Id="rId6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72" Type="http://schemas.openxmlformats.org/officeDocument/2006/relationships/font" Target="fonts/MontserratThin-boldItalic.fntdata"/><Relationship Id="rId31" Type="http://schemas.openxmlformats.org/officeDocument/2006/relationships/slide" Target="slides/slide24.xml"/><Relationship Id="rId30" Type="http://schemas.openxmlformats.org/officeDocument/2006/relationships/slide" Target="slides/slide23.xml"/><Relationship Id="rId33" Type="http://schemas.openxmlformats.org/officeDocument/2006/relationships/slide" Target="slides/slide26.xml"/><Relationship Id="rId32" Type="http://schemas.openxmlformats.org/officeDocument/2006/relationships/slide" Target="slides/slide25.xml"/><Relationship Id="rId35" Type="http://schemas.openxmlformats.org/officeDocument/2006/relationships/slide" Target="slides/slide28.xml"/><Relationship Id="rId34" Type="http://schemas.openxmlformats.org/officeDocument/2006/relationships/slide" Target="slides/slide27.xml"/><Relationship Id="rId71" Type="http://schemas.openxmlformats.org/officeDocument/2006/relationships/font" Target="fonts/MontserratThin-italic.fntdata"/><Relationship Id="rId70" Type="http://schemas.openxmlformats.org/officeDocument/2006/relationships/font" Target="fonts/MontserratThin-bold.fntdata"/><Relationship Id="rId37" Type="http://schemas.openxmlformats.org/officeDocument/2006/relationships/slide" Target="slides/slide30.xml"/><Relationship Id="rId36" Type="http://schemas.openxmlformats.org/officeDocument/2006/relationships/slide" Target="slides/slide29.xml"/><Relationship Id="rId39" Type="http://schemas.openxmlformats.org/officeDocument/2006/relationships/slide" Target="slides/slide32.xml"/><Relationship Id="rId38" Type="http://schemas.openxmlformats.org/officeDocument/2006/relationships/slide" Target="slides/slide31.xml"/><Relationship Id="rId62" Type="http://schemas.openxmlformats.org/officeDocument/2006/relationships/font" Target="fonts/MontserratLight-bold.fntdata"/><Relationship Id="rId61" Type="http://schemas.openxmlformats.org/officeDocument/2006/relationships/font" Target="fonts/MontserratLight-regular.fntdata"/><Relationship Id="rId20" Type="http://schemas.openxmlformats.org/officeDocument/2006/relationships/slide" Target="slides/slide13.xml"/><Relationship Id="rId64" Type="http://schemas.openxmlformats.org/officeDocument/2006/relationships/font" Target="fonts/MontserratLight-boldItalic.fntdata"/><Relationship Id="rId63" Type="http://schemas.openxmlformats.org/officeDocument/2006/relationships/font" Target="fonts/MontserratLight-italic.fntdata"/><Relationship Id="rId22" Type="http://schemas.openxmlformats.org/officeDocument/2006/relationships/slide" Target="slides/slide15.xml"/><Relationship Id="rId66" Type="http://schemas.openxmlformats.org/officeDocument/2006/relationships/font" Target="fonts/MontserratExtraLight-bold.fntdata"/><Relationship Id="rId21" Type="http://schemas.openxmlformats.org/officeDocument/2006/relationships/slide" Target="slides/slide14.xml"/><Relationship Id="rId65" Type="http://schemas.openxmlformats.org/officeDocument/2006/relationships/font" Target="fonts/MontserratExtraLight-regular.fntdata"/><Relationship Id="rId24" Type="http://schemas.openxmlformats.org/officeDocument/2006/relationships/slide" Target="slides/slide17.xml"/><Relationship Id="rId68" Type="http://schemas.openxmlformats.org/officeDocument/2006/relationships/font" Target="fonts/MontserratExtraLight-boldItalic.fntdata"/><Relationship Id="rId23" Type="http://schemas.openxmlformats.org/officeDocument/2006/relationships/slide" Target="slides/slide16.xml"/><Relationship Id="rId67" Type="http://schemas.openxmlformats.org/officeDocument/2006/relationships/font" Target="fonts/MontserratExtraLight-italic.fntdata"/><Relationship Id="rId60" Type="http://schemas.openxmlformats.org/officeDocument/2006/relationships/font" Target="fonts/MontserratMedium-boldItalic.fntdata"/><Relationship Id="rId26" Type="http://schemas.openxmlformats.org/officeDocument/2006/relationships/slide" Target="slides/slide19.xml"/><Relationship Id="rId25" Type="http://schemas.openxmlformats.org/officeDocument/2006/relationships/slide" Target="slides/slide18.xml"/><Relationship Id="rId69" Type="http://schemas.openxmlformats.org/officeDocument/2006/relationships/font" Target="fonts/MontserratThin-regular.fntdata"/><Relationship Id="rId28" Type="http://schemas.openxmlformats.org/officeDocument/2006/relationships/slide" Target="slides/slide21.xml"/><Relationship Id="rId27" Type="http://schemas.openxmlformats.org/officeDocument/2006/relationships/slide" Target="slides/slide20.xml"/><Relationship Id="rId29" Type="http://schemas.openxmlformats.org/officeDocument/2006/relationships/slide" Target="slides/slide22.xml"/><Relationship Id="rId51" Type="http://schemas.openxmlformats.org/officeDocument/2006/relationships/font" Target="fonts/Roboto-italic.fntdata"/><Relationship Id="rId50" Type="http://schemas.openxmlformats.org/officeDocument/2006/relationships/font" Target="fonts/Roboto-bold.fntdata"/><Relationship Id="rId53" Type="http://schemas.openxmlformats.org/officeDocument/2006/relationships/font" Target="fonts/Montserrat-regular.fntdata"/><Relationship Id="rId52" Type="http://schemas.openxmlformats.org/officeDocument/2006/relationships/font" Target="fonts/Roboto-boldItalic.fntdata"/><Relationship Id="rId11" Type="http://schemas.openxmlformats.org/officeDocument/2006/relationships/slide" Target="slides/slide4.xml"/><Relationship Id="rId55" Type="http://schemas.openxmlformats.org/officeDocument/2006/relationships/font" Target="fonts/Montserrat-italic.fntdata"/><Relationship Id="rId10" Type="http://schemas.openxmlformats.org/officeDocument/2006/relationships/slide" Target="slides/slide3.xml"/><Relationship Id="rId54" Type="http://schemas.openxmlformats.org/officeDocument/2006/relationships/font" Target="fonts/Montserrat-bold.fntdata"/><Relationship Id="rId13" Type="http://schemas.openxmlformats.org/officeDocument/2006/relationships/slide" Target="slides/slide6.xml"/><Relationship Id="rId57" Type="http://schemas.openxmlformats.org/officeDocument/2006/relationships/font" Target="fonts/MontserratMedium-regular.fntdata"/><Relationship Id="rId12" Type="http://schemas.openxmlformats.org/officeDocument/2006/relationships/slide" Target="slides/slide5.xml"/><Relationship Id="rId56" Type="http://schemas.openxmlformats.org/officeDocument/2006/relationships/font" Target="fonts/Montserrat-boldItalic.fntdata"/><Relationship Id="rId15" Type="http://schemas.openxmlformats.org/officeDocument/2006/relationships/slide" Target="slides/slide8.xml"/><Relationship Id="rId59" Type="http://schemas.openxmlformats.org/officeDocument/2006/relationships/font" Target="fonts/MontserratMedium-italic.fntdata"/><Relationship Id="rId14" Type="http://schemas.openxmlformats.org/officeDocument/2006/relationships/slide" Target="slides/slide7.xml"/><Relationship Id="rId58" Type="http://schemas.openxmlformats.org/officeDocument/2006/relationships/font" Target="fonts/MontserratMedium-bold.fntdata"/><Relationship Id="rId17" Type="http://schemas.openxmlformats.org/officeDocument/2006/relationships/slide" Target="slides/slide10.xml"/><Relationship Id="rId16" Type="http://schemas.openxmlformats.org/officeDocument/2006/relationships/slide" Target="slides/slide9.xml"/><Relationship Id="rId19" Type="http://schemas.openxmlformats.org/officeDocument/2006/relationships/slide" Target="slides/slide12.xml"/><Relationship Id="rId18" Type="http://schemas.openxmlformats.org/officeDocument/2006/relationships/slide" Target="slides/slide1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theiofoundation.org" TargetMode="External"/><Relationship Id="rId3" Type="http://schemas.openxmlformats.org/officeDocument/2006/relationships/hyperlink" Target="https://tiof.click/JoinUs" TargetMode="External"/><Relationship Id="rId4" Type="http://schemas.openxmlformats.org/officeDocument/2006/relationships/hyperlink" Target="https://tiof.click/TIOFRepo" TargetMode="External"/><Relationship Id="rId5" Type="http://schemas.openxmlformats.org/officeDocument/2006/relationships/hyperlink" Target="https://tiof.click/TIOFLinkedIn" TargetMode="External"/><Relationship Id="rId6" Type="http://schemas.openxmlformats.org/officeDocument/2006/relationships/hyperlink" Target="https://tiof.click/TIOFTwitter" TargetMode="External"/><Relationship Id="rId7" Type="http://schemas.openxmlformats.org/officeDocument/2006/relationships/hyperlink" Target="https://tiof.click/AboutUs" TargetMode="External"/><Relationship Id="rId8" Type="http://schemas.openxmlformats.org/officeDocument/2006/relationships/hyperlink" Target="https://tiof.click/TIOFMediaKit" TargetMode="Externa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tiof.click/AboutUs" TargetMode="External"/><Relationship Id="rId3" Type="http://schemas.openxmlformats.org/officeDocument/2006/relationships/hyperlink" Target="https://tiof.click/AboutUs" TargetMode="External"/><Relationship Id="rId4" Type="http://schemas.openxmlformats.org/officeDocument/2006/relationships/hyperlink" Target="http://tiof.click/TIOFOrgChart" TargetMode="External"/><Relationship Id="rId5" Type="http://schemas.openxmlformats.org/officeDocument/2006/relationships/hyperlink" Target="http://tiof.click/TIOFOrgChart" TargetMode="Externa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theiofoundation.org" TargetMode="External"/><Relationship Id="rId3" Type="http://schemas.openxmlformats.org/officeDocument/2006/relationships/hyperlink" Target="https://tiof.click/JoinUs" TargetMode="External"/><Relationship Id="rId4" Type="http://schemas.openxmlformats.org/officeDocument/2006/relationships/hyperlink" Target="https://tiof.click/TIOFRepo" TargetMode="External"/><Relationship Id="rId5" Type="http://schemas.openxmlformats.org/officeDocument/2006/relationships/hyperlink" Target="https://tiof.click/TIOFLinkedIn" TargetMode="External"/><Relationship Id="rId6" Type="http://schemas.openxmlformats.org/officeDocument/2006/relationships/hyperlink" Target="https://tiof.click/TIOFTwitter" TargetMode="External"/><Relationship Id="rId7" Type="http://schemas.openxmlformats.org/officeDocument/2006/relationships/hyperlink" Target="https://tiof.click/AboutUs" TargetMode="External"/><Relationship Id="rId8" Type="http://schemas.openxmlformats.org/officeDocument/2006/relationships/hyperlink" Target="https://tiof.click/TIOFMediaKit" TargetMode="Externa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g2483ac34e4b_0_6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0" name="Google Shape;150;g2483ac34e4b_0_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GB" sz="1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Contact The IO Foundation</a:t>
            </a:r>
            <a:endParaRPr b="1" sz="15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Website 		</a:t>
            </a:r>
            <a:r>
              <a:rPr lang="en-GB" sz="1000">
                <a:solidFill>
                  <a:schemeClr val="hlink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  <a:hlinkClick r:id="rId2"/>
              </a:rPr>
              <a:t>https://TheIOFoundation.org</a:t>
            </a:r>
            <a:endParaRPr sz="1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Join TIOF		</a:t>
            </a:r>
            <a:r>
              <a:rPr lang="en-GB" sz="1000">
                <a:solidFill>
                  <a:schemeClr val="hlink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  <a:hlinkClick r:id="rId3"/>
              </a:rPr>
              <a:t>https://TIOF.Click/JoinUs</a:t>
            </a:r>
            <a:endParaRPr sz="1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Github repository	</a:t>
            </a:r>
            <a:r>
              <a:rPr lang="en-GB" sz="1000">
                <a:solidFill>
                  <a:schemeClr val="hlink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  <a:hlinkClick r:id="rId4"/>
              </a:rPr>
              <a:t>https://TIOF.Click/TIOFRepo</a:t>
            </a:r>
            <a:endParaRPr sz="1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	</a:t>
            </a:r>
            <a:endParaRPr sz="1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Linkedin		</a:t>
            </a:r>
            <a:r>
              <a:rPr lang="en-GB" sz="1000">
                <a:solidFill>
                  <a:schemeClr val="hlink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  <a:hlinkClick r:id="rId5"/>
              </a:rPr>
              <a:t>https://TIOF.Click/TIOFLinkedIn</a:t>
            </a:r>
            <a:endParaRPr sz="1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Twitter			</a:t>
            </a:r>
            <a:r>
              <a:rPr lang="en-GB" sz="1000">
                <a:solidFill>
                  <a:schemeClr val="hlink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  <a:hlinkClick r:id="rId6"/>
              </a:rPr>
              <a:t>https://TIOF.Click/TIOFTwitter</a:t>
            </a:r>
            <a:endParaRPr sz="1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Summary of links	</a:t>
            </a:r>
            <a:r>
              <a:rPr lang="en-GB" sz="1000">
                <a:solidFill>
                  <a:schemeClr val="hlink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  <a:hlinkClick r:id="rId7"/>
              </a:rPr>
              <a:t>https://TIOF.Click/AboutUs</a:t>
            </a:r>
            <a:endParaRPr sz="1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Media Kit		</a:t>
            </a:r>
            <a:r>
              <a:rPr lang="en-GB" sz="1000">
                <a:solidFill>
                  <a:schemeClr val="hlink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  <a:hlinkClick r:id="rId8"/>
              </a:rPr>
              <a:t>https://TIOF.Click/TIOFMediaKit</a:t>
            </a:r>
            <a:endParaRPr b="1" sz="14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g2483ac34e4b_0_7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6" name="Google Shape;156;g2483ac34e4b_0_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40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g2483ac34e4b_0_310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7" name="Google Shape;167;g2483ac34e4b_0_31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GB" sz="1200">
                <a:solidFill>
                  <a:srgbClr val="FF9900"/>
                </a:solidFill>
                <a:latin typeface="Montserrat"/>
                <a:ea typeface="Montserrat"/>
                <a:cs typeface="Montserrat"/>
                <a:sym typeface="Montserrat"/>
              </a:rPr>
              <a:t>Note: Links are clickable (on slides too, when applicable).</a:t>
            </a:r>
            <a:endParaRPr b="1" sz="1200">
              <a:solidFill>
                <a:srgbClr val="FF99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200">
              <a:solidFill>
                <a:srgbClr val="FF99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GB" sz="1200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rPr>
              <a:t>In summary: </a:t>
            </a:r>
            <a:r>
              <a:rPr b="1" i="1" lang="en-GB" sz="1200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rPr>
              <a:t>Data-Centric Digital Rights</a:t>
            </a:r>
            <a:r>
              <a:rPr b="1" lang="en-GB" sz="1200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rPr>
              <a:t> advocates to establish the necessary technical standards to transparently implement Digital Rights and enable technologists to create better and safer digital societies by embracing their role as Rights defenders.</a:t>
            </a:r>
            <a:endParaRPr b="1" sz="1200">
              <a:solidFill>
                <a:srgbClr val="666666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200">
              <a:solidFill>
                <a:srgbClr val="666666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GB" sz="1200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rPr>
              <a:t>The IO Foundation focuses its efforts towards </a:t>
            </a:r>
            <a:r>
              <a:rPr b="1" lang="en-GB" sz="1200">
                <a:solidFill>
                  <a:srgbClr val="FF9900"/>
                </a:solidFill>
                <a:latin typeface="Montserrat"/>
                <a:ea typeface="Montserrat"/>
                <a:cs typeface="Montserrat"/>
                <a:sym typeface="Montserrat"/>
              </a:rPr>
              <a:t>programmers </a:t>
            </a:r>
            <a:r>
              <a:rPr b="1" lang="en-GB" sz="1200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rPr>
              <a:t>and in the proclamation of a </a:t>
            </a:r>
            <a:r>
              <a:rPr b="1" lang="en-GB" sz="1200">
                <a:solidFill>
                  <a:srgbClr val="FF9900"/>
                </a:solidFill>
                <a:latin typeface="Montserrat"/>
                <a:ea typeface="Montserrat"/>
                <a:cs typeface="Montserrat"/>
                <a:sym typeface="Montserrat"/>
              </a:rPr>
              <a:t>Universal Declaration of Digital Rights</a:t>
            </a:r>
            <a:r>
              <a:rPr b="1" lang="en-GB" sz="1200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rPr>
              <a:t>.</a:t>
            </a:r>
            <a:endParaRPr b="1" sz="1200">
              <a:solidFill>
                <a:srgbClr val="666666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200">
              <a:solidFill>
                <a:srgbClr val="666666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GB" sz="1200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rPr>
              <a:t>General info: </a:t>
            </a:r>
            <a:r>
              <a:rPr b="1" lang="en-GB" sz="1200" u="sng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  <a:hlinkClick r:id="rId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https://TIOF.Click/</a:t>
            </a:r>
            <a:r>
              <a:rPr b="1" lang="en-GB" sz="1200" u="sng">
                <a:solidFill>
                  <a:srgbClr val="FF9900"/>
                </a:solidFill>
                <a:latin typeface="Montserrat"/>
                <a:ea typeface="Montserrat"/>
                <a:cs typeface="Montserrat"/>
                <a:sym typeface="Montserrat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AboutUs</a:t>
            </a:r>
            <a:endParaRPr b="1" sz="1200">
              <a:solidFill>
                <a:srgbClr val="FF99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200">
              <a:solidFill>
                <a:srgbClr val="666666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GB" sz="1200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rPr>
              <a:t>OrgChart: </a:t>
            </a:r>
            <a:r>
              <a:rPr b="1" lang="en-GB" sz="1200" u="sng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http://TIOF.Click/</a:t>
            </a:r>
            <a:r>
              <a:rPr b="1" lang="en-GB" sz="1200" u="sng">
                <a:solidFill>
                  <a:srgbClr val="FF9900"/>
                </a:solidFill>
                <a:latin typeface="Montserrat"/>
                <a:ea typeface="Montserrat"/>
                <a:cs typeface="Montserrat"/>
                <a:sym typeface="Montserrat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TIOFOrgChart</a:t>
            </a:r>
            <a:endParaRPr b="1" sz="1200">
              <a:solidFill>
                <a:srgbClr val="FF99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40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g2483ac34e4b_0_8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8" name="Google Shape;178;g2483ac34e4b_0_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40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g2483ac34e4b_0_9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9" name="Google Shape;189;g2483ac34e4b_0_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40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g2483ac34e4b_0_9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9" name="Google Shape;199;g2483ac34e4b_0_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40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g2483ac34e4b_1_6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9" name="Google Shape;209;g2483ac34e4b_1_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Assumptions:</a:t>
            </a:r>
            <a:endParaRPr sz="1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Due to the complexity of the subject, citizens:</a:t>
            </a:r>
            <a:endParaRPr sz="1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"/>
              <a:buChar char="-"/>
            </a:pPr>
            <a:r>
              <a:rPr lang="en-GB" sz="1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Rely on governments to protect them </a:t>
            </a:r>
            <a:endParaRPr sz="1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"/>
              <a:buChar char="-"/>
            </a:pPr>
            <a:r>
              <a:rPr lang="en-GB" sz="1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Cars are given safe</a:t>
            </a:r>
            <a:endParaRPr sz="1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"/>
              <a:buChar char="-"/>
            </a:pPr>
            <a:r>
              <a:rPr lang="en-GB" sz="1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Citizens are responsible for the use</a:t>
            </a:r>
            <a:endParaRPr sz="1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40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g2483ac34e4b_1_3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9" name="Google Shape;219;g2483ac34e4b_1_3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200">
                <a:solidFill>
                  <a:srgbClr val="E8EAED"/>
                </a:solidFill>
                <a:highlight>
                  <a:srgbClr val="202124"/>
                </a:highlight>
                <a:latin typeface="Roboto"/>
                <a:ea typeface="Roboto"/>
                <a:cs typeface="Roboto"/>
                <a:sym typeface="Roboto"/>
              </a:rPr>
              <a:t>Life, in the same comparison, has broadly the same compartments:</a:t>
            </a:r>
            <a:endParaRPr sz="1200">
              <a:solidFill>
                <a:srgbClr val="E8EAED"/>
              </a:solidFill>
              <a:highlight>
                <a:srgbClr val="202124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200">
                <a:solidFill>
                  <a:srgbClr val="E8EAED"/>
                </a:solidFill>
                <a:highlight>
                  <a:srgbClr val="202124"/>
                </a:highlight>
                <a:latin typeface="Roboto"/>
                <a:ea typeface="Roboto"/>
                <a:cs typeface="Roboto"/>
                <a:sym typeface="Roboto"/>
              </a:rPr>
              <a:t>- Survival and basic comfort</a:t>
            </a:r>
            <a:endParaRPr sz="1200">
              <a:solidFill>
                <a:srgbClr val="E8EAED"/>
              </a:solidFill>
              <a:highlight>
                <a:srgbClr val="202124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200">
                <a:solidFill>
                  <a:srgbClr val="E8EAED"/>
                </a:solidFill>
                <a:highlight>
                  <a:srgbClr val="202124"/>
                </a:highlight>
                <a:latin typeface="Roboto"/>
                <a:ea typeface="Roboto"/>
                <a:cs typeface="Roboto"/>
                <a:sym typeface="Roboto"/>
              </a:rPr>
              <a:t>- Additional services</a:t>
            </a:r>
            <a:endParaRPr sz="1200">
              <a:solidFill>
                <a:srgbClr val="E8EAED"/>
              </a:solidFill>
              <a:highlight>
                <a:srgbClr val="202124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200">
                <a:solidFill>
                  <a:srgbClr val="E8EAED"/>
                </a:solidFill>
                <a:highlight>
                  <a:srgbClr val="202124"/>
                </a:highlight>
                <a:latin typeface="Roboto"/>
                <a:ea typeface="Roboto"/>
                <a:cs typeface="Roboto"/>
                <a:sym typeface="Roboto"/>
              </a:rPr>
              <a:t>Companies should concentrate on offering value propositions</a:t>
            </a:r>
            <a:endParaRPr sz="1200">
              <a:solidFill>
                <a:srgbClr val="E8EAED"/>
              </a:solidFill>
              <a:highlight>
                <a:srgbClr val="202124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200">
                <a:solidFill>
                  <a:srgbClr val="E8EAED"/>
                </a:solidFill>
                <a:highlight>
                  <a:srgbClr val="202124"/>
                </a:highlight>
                <a:latin typeface="Roboto"/>
                <a:ea typeface="Roboto"/>
                <a:cs typeface="Roboto"/>
                <a:sym typeface="Roboto"/>
              </a:rPr>
              <a:t>Governments should concentrate on ensuring Part 1 is implemented</a:t>
            </a:r>
            <a:endParaRPr sz="1200">
              <a:solidFill>
                <a:srgbClr val="E8EAED"/>
              </a:solidFill>
              <a:highlight>
                <a:srgbClr val="202124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>
                <a:solidFill>
                  <a:schemeClr val="dk1"/>
                </a:solidFill>
              </a:rPr>
              <a:t>Reference to BHR?</a:t>
            </a:r>
            <a:endParaRPr b="1" sz="140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g2483ac34e4b_0_20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4" name="Google Shape;234;g2483ac34e4b_0_2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rgbClr val="E8EAED"/>
                </a:solidFill>
                <a:highlight>
                  <a:srgbClr val="202124"/>
                </a:highlight>
                <a:latin typeface="Roboto"/>
                <a:ea typeface="Roboto"/>
                <a:cs typeface="Roboto"/>
                <a:sym typeface="Roboto"/>
              </a:rPr>
              <a:t>- Data in sovereign territory</a:t>
            </a:r>
            <a:endParaRPr b="1" sz="140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g2483ac34e4b_0_300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4" name="Google Shape;244;g2483ac34e4b_0_30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rgbClr val="E8EAED"/>
                </a:solidFill>
                <a:highlight>
                  <a:srgbClr val="202124"/>
                </a:highlight>
                <a:latin typeface="Roboto"/>
                <a:ea typeface="Roboto"/>
                <a:cs typeface="Roboto"/>
                <a:sym typeface="Roboto"/>
              </a:rPr>
              <a:t>Lack of minimum common denominator</a:t>
            </a:r>
            <a:endParaRPr sz="1200">
              <a:solidFill>
                <a:srgbClr val="E8EAED"/>
              </a:solidFill>
              <a:highlight>
                <a:srgbClr val="202124"/>
              </a:highlight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g2483ac34e4b_0_137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0" name="Google Shape;260;g2483ac34e4b_0_13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latin typeface="Montserrat"/>
                <a:ea typeface="Montserrat"/>
                <a:cs typeface="Montserrat"/>
                <a:sym typeface="Montserrat"/>
              </a:rPr>
              <a:t>11 different definitions, so far.</a:t>
            </a:r>
            <a:endParaRPr sz="10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latin typeface="Montserrat"/>
                <a:ea typeface="Montserrat"/>
                <a:cs typeface="Montserrat"/>
                <a:sym typeface="Montserrat"/>
              </a:rPr>
              <a:t>No international agreement about WHAT IS DATA.</a:t>
            </a:r>
            <a:endParaRPr sz="10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g2483ac34e4b_0_9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9" name="Google Shape;269;g2483ac34e4b_0_9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40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8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g2483ac34e4b_0_17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0" name="Google Shape;280;g2483ac34e4b_0_17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5200">
                <a:solidFill>
                  <a:schemeClr val="dk1"/>
                </a:solidFill>
              </a:rPr>
              <a:t>What do we need to make them be the NEXTGEN?</a:t>
            </a:r>
            <a:endParaRPr sz="52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E8EAED"/>
              </a:solidFill>
              <a:highlight>
                <a:srgbClr val="202124"/>
              </a:highlight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2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g2483ac34e4b_0_166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4" name="Google Shape;294;g2483ac34e4b_0_16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GB" sz="1200">
                <a:solidFill>
                  <a:srgbClr val="FF9900"/>
                </a:solidFill>
                <a:latin typeface="Montserrat"/>
                <a:ea typeface="Montserrat"/>
                <a:cs typeface="Montserrat"/>
                <a:sym typeface="Montserrat"/>
              </a:rPr>
              <a:t>Note: Links are clickable (on slides too, when applicable).</a:t>
            </a:r>
            <a:endParaRPr b="1" sz="1200">
              <a:solidFill>
                <a:srgbClr val="666666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200">
              <a:solidFill>
                <a:srgbClr val="666666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GB" sz="1200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rPr>
              <a:t>Best nerd joke ever.</a:t>
            </a:r>
            <a:endParaRPr b="1" sz="1200">
              <a:solidFill>
                <a:srgbClr val="666666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GB" sz="1200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rPr>
              <a:t>Only it’s not that much of a joke.</a:t>
            </a:r>
            <a:endParaRPr b="1" sz="1200">
              <a:solidFill>
                <a:srgbClr val="666666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40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2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g2483ac34e4b_0_299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4" name="Google Shape;304;g2483ac34e4b_0_299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40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2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g2483ac34e4b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4" name="Google Shape;314;g2483ac34e4b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/>
              <a:t>1 Public Messaging</a:t>
            </a:r>
            <a:endParaRPr b="1" sz="1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/>
              <a:t>(Messaging depending on the Adoption Phase? Early Adopters, etc.)</a:t>
            </a:r>
            <a:endParaRPr b="1" sz="1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40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4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g2483ac34e4b_0_75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6" name="Google Shape;326;g2483ac34e4b_0_7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GB" sz="1200">
                <a:solidFill>
                  <a:srgbClr val="FF9900"/>
                </a:solidFill>
                <a:latin typeface="Montserrat"/>
                <a:ea typeface="Montserrat"/>
                <a:cs typeface="Montserrat"/>
                <a:sym typeface="Montserrat"/>
              </a:rPr>
              <a:t>Note: Links are clickable (on slides too, when applicable).</a:t>
            </a:r>
            <a:endParaRPr b="1" sz="1200">
              <a:solidFill>
                <a:srgbClr val="FF99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200">
              <a:solidFill>
                <a:srgbClr val="FF99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200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rPr>
              <a:t>To understand both the similarities and differences between Human Rights and Data-Centric Digital Rights, it is important to establish the core element to protect.</a:t>
            </a:r>
            <a:endParaRPr b="1" sz="1200">
              <a:solidFill>
                <a:srgbClr val="666666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rgbClr val="666666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200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rPr>
              <a:t>In Human Rights, it is </a:t>
            </a:r>
            <a:r>
              <a:rPr b="1" lang="en-GB" sz="1200">
                <a:solidFill>
                  <a:srgbClr val="FF9900"/>
                </a:solidFill>
                <a:latin typeface="Montserrat"/>
                <a:ea typeface="Montserrat"/>
                <a:cs typeface="Montserrat"/>
                <a:sym typeface="Montserrat"/>
              </a:rPr>
              <a:t>people</a:t>
            </a:r>
            <a:r>
              <a:rPr b="1" lang="en-GB" sz="1200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rPr>
              <a:t>.</a:t>
            </a:r>
            <a:endParaRPr b="1" sz="1200">
              <a:solidFill>
                <a:srgbClr val="666666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rgbClr val="666666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200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rPr>
              <a:t>In Data-Centric Digital Rights, it’s </a:t>
            </a:r>
            <a:r>
              <a:rPr b="1" lang="en-GB" sz="1200">
                <a:solidFill>
                  <a:srgbClr val="FF9900"/>
                </a:solidFill>
                <a:latin typeface="Montserrat"/>
                <a:ea typeface="Montserrat"/>
                <a:cs typeface="Montserrat"/>
                <a:sym typeface="Montserrat"/>
              </a:rPr>
              <a:t>data</a:t>
            </a:r>
            <a:r>
              <a:rPr b="1" lang="en-GB" sz="1200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rPr>
              <a:t>.</a:t>
            </a:r>
            <a:endParaRPr b="1" sz="1200">
              <a:solidFill>
                <a:srgbClr val="666666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rgbClr val="666666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rgbClr val="666666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200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rPr>
              <a:t>It is then possible to establish:</a:t>
            </a:r>
            <a:endParaRPr b="1" sz="1200">
              <a:solidFill>
                <a:srgbClr val="666666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200"/>
              <a:buFont typeface="Montserrat"/>
              <a:buChar char="-"/>
            </a:pPr>
            <a:r>
              <a:rPr b="1" lang="en-GB" sz="1200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rPr>
              <a:t>What are the Digital Harms that can affect data.</a:t>
            </a:r>
            <a:endParaRPr b="1" sz="1200">
              <a:solidFill>
                <a:srgbClr val="666666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200"/>
              <a:buFont typeface="Montserrat"/>
              <a:buChar char="-"/>
            </a:pPr>
            <a:r>
              <a:rPr b="1" lang="en-GB" sz="1200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rPr>
              <a:t>What are the Digital Rights that need to be established to proactively avoid said harms.</a:t>
            </a:r>
            <a:endParaRPr b="1" sz="1200">
              <a:solidFill>
                <a:srgbClr val="666666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rgbClr val="666666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200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rPr>
              <a:t>This enables the necessary understanding and common language that can be taught to technologists to protect digital citizens through their data.</a:t>
            </a:r>
            <a:endParaRPr b="1" sz="1200">
              <a:solidFill>
                <a:srgbClr val="666666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5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g2483ac34e4b_0_58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7" name="Google Shape;337;g2483ac34e4b_0_5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/>
              <a:t>THE WHY</a:t>
            </a:r>
            <a:endParaRPr b="1" sz="1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40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6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g2483ac34e4b_0_5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8" name="Google Shape;348;g2483ac34e4b_0_5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40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6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Google Shape;357;g2483ac34e4b_0_220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8" name="Google Shape;358;g2483ac34e4b_0_220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A harm is caused/inflicted when a Right is not observed.</a:t>
            </a:r>
            <a:endParaRPr sz="1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Ultimate Harm = Death</a:t>
            </a:r>
            <a:endParaRPr sz="1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40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7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Google Shape;368;g2483ac34e4b_0_22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9" name="Google Shape;369;g2483ac34e4b_0_22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If we equiparate our data to ourselves then the definition could be similar: A harm is caused/inflicted when a Right is not observed.</a:t>
            </a:r>
            <a:endParaRPr sz="1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Ultimate Harm = Data destruction? Or is it </a:t>
            </a:r>
            <a:endParaRPr sz="1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40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8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g2483ac34e4b_0_30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0" name="Google Shape;380;g2483ac34e4b_0_30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40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9" name="Shape 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" name="Google Shape;390;g2483ac34e4b_1_38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1" name="Google Shape;391;g2483ac34e4b_1_3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5200">
                <a:solidFill>
                  <a:schemeClr val="dk1"/>
                </a:solidFill>
              </a:rPr>
              <a:t>What do we need to make them be the NEXTGEN?</a:t>
            </a:r>
            <a:endParaRPr sz="52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E8EAED"/>
              </a:solidFill>
              <a:highlight>
                <a:srgbClr val="202124"/>
              </a:highlight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3" name="Shape 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" name="Google Shape;404;g2483ac34e4b_0_179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5" name="Google Shape;405;g2483ac34e4b_0_179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/>
              <a:t>THE WHY</a:t>
            </a:r>
            <a:endParaRPr b="1" sz="1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40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7" name="Shape 4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8" name="Google Shape;428;g2483ac34e4b_0_116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9" name="Google Shape;429;g2483ac34e4b_0_11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40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4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Google Shape;445;g2483ac34e4b_0_7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6" name="Google Shape;446;g2483ac34e4b_0_7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40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0" name="Shape 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" name="Google Shape;461;g2483ac34e4b_0_7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2" name="Google Shape;462;g2483ac34e4b_0_7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40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6" name="Shape 4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" name="Google Shape;477;g2483ac34e4b_0_118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8" name="Google Shape;478;g2483ac34e4b_0_11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40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1" name="Shape 4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2" name="Google Shape;492;g2483ac34e4b_0_39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3" name="Google Shape;493;g2483ac34e4b_0_39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40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1" name="Shape 5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2" name="Google Shape;502;g2483ac34e4b_0_29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3" name="Google Shape;503;g2483ac34e4b_0_29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40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1" name="Shape 5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" name="Google Shape;512;g2483ac34e4b_0_8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3" name="Google Shape;513;g2483ac34e4b_0_8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40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2" name="Shape 5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3" name="Google Shape;523;g2483ac34e4b_1_4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4" name="Google Shape;524;g2483ac34e4b_1_4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40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3" name="Shape 5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4" name="Google Shape;534;g2483ac34e4b_0_15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5" name="Google Shape;535;g2483ac34e4b_0_15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rgbClr val="FF99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2" name="Shape 5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3" name="Google Shape;543;g2483ac34e4b_0_15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4" name="Google Shape;544;g2483ac34e4b_0_15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400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2" name="Shape 5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3" name="Google Shape;553;g2483ac34e4b_0_207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4" name="Google Shape;554;g2483ac34e4b_0_20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/>
              <a:t>REFERENCE    Media Kit    |    Slides Repo   |    Talking Points (FAQ)</a:t>
            </a:r>
            <a:endParaRPr b="1" sz="1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/>
              <a:t>Template Content A</a:t>
            </a:r>
            <a:endParaRPr b="1" sz="1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/>
              <a:t>Usage</a:t>
            </a:r>
            <a:endParaRPr b="1" sz="1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400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2" name="Shape 5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" name="Google Shape;563;g2483ac34e4b_0_227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4" name="Google Shape;564;g2483ac34e4b_0_22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400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0" name="Shape 5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1" name="Google Shape;571;g2483ac34e4b_0_15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2" name="Google Shape;572;g2483ac34e4b_0_15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GB" sz="1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Contact The IO Foundation</a:t>
            </a:r>
            <a:endParaRPr b="1" sz="15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Website 		</a:t>
            </a:r>
            <a:r>
              <a:rPr lang="en-GB" sz="1000">
                <a:solidFill>
                  <a:schemeClr val="hlink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  <a:hlinkClick r:id="rId2"/>
              </a:rPr>
              <a:t>https://TheIOFoundation.org</a:t>
            </a:r>
            <a:endParaRPr sz="1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Join TIOF		</a:t>
            </a:r>
            <a:r>
              <a:rPr lang="en-GB" sz="1000">
                <a:solidFill>
                  <a:schemeClr val="hlink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  <a:hlinkClick r:id="rId3"/>
              </a:rPr>
              <a:t>https://TIOF.Click/JoinUs</a:t>
            </a:r>
            <a:endParaRPr sz="1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Github repository	</a:t>
            </a:r>
            <a:r>
              <a:rPr lang="en-GB" sz="1000">
                <a:solidFill>
                  <a:schemeClr val="hlink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  <a:hlinkClick r:id="rId4"/>
              </a:rPr>
              <a:t>https://TIOF.Click/TIOFRepo</a:t>
            </a:r>
            <a:endParaRPr sz="1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	</a:t>
            </a:r>
            <a:endParaRPr sz="1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Linkedin		</a:t>
            </a:r>
            <a:r>
              <a:rPr lang="en-GB" sz="1000">
                <a:solidFill>
                  <a:schemeClr val="hlink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  <a:hlinkClick r:id="rId5"/>
              </a:rPr>
              <a:t>https://TIOF.Click/TIOFLinkedIn</a:t>
            </a:r>
            <a:endParaRPr sz="1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Twitter			</a:t>
            </a:r>
            <a:r>
              <a:rPr lang="en-GB" sz="1000">
                <a:solidFill>
                  <a:schemeClr val="hlink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  <a:hlinkClick r:id="rId6"/>
              </a:rPr>
              <a:t>https://TIOF.Click/TIOFTwitter</a:t>
            </a:r>
            <a:endParaRPr sz="1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Summary of links	</a:t>
            </a:r>
            <a:r>
              <a:rPr lang="en-GB" sz="1000">
                <a:solidFill>
                  <a:schemeClr val="hlink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  <a:hlinkClick r:id="rId7"/>
              </a:rPr>
              <a:t>https://TIOF.Click/AboutUs</a:t>
            </a:r>
            <a:endParaRPr sz="1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Media Kit		</a:t>
            </a:r>
            <a:r>
              <a:rPr lang="en-GB" sz="1000">
                <a:solidFill>
                  <a:schemeClr val="hlink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  <a:hlinkClick r:id="rId8"/>
              </a:rPr>
              <a:t>https://TIOF.Click/TIOFMediaKit</a:t>
            </a:r>
            <a:endParaRPr b="1" sz="1400"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56" name="Google Shape;56;p14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57" name="Google Shape;57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5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60" name="Google Shape;60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3" name="Google Shape;63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4" name="Google Shape;64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7" name="Google Shape;67;p17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68" name="Google Shape;68;p17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69" name="Google Shape;69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2" name="Google Shape;72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9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75" name="Google Shape;75;p19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6" name="Google Shape;76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20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79" name="Google Shape;79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2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21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83" name="Google Shape;83;p21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84" name="Google Shape;84;p21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85" name="Google Shape;85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2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88" name="Google Shape;88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3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1" name="Google Shape;91;p23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2" name="Google Shape;92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6"/>
          <p:cNvSpPr/>
          <p:nvPr/>
        </p:nvSpPr>
        <p:spPr>
          <a:xfrm>
            <a:off x="2744013" y="756700"/>
            <a:ext cx="1081625" cy="1124950"/>
          </a:xfrm>
          <a:custGeom>
            <a:rect b="b" l="l" r="r" t="t"/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rgbClr val="50919F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101" name="Google Shape;101;p26"/>
          <p:cNvSpPr/>
          <p:nvPr/>
        </p:nvSpPr>
        <p:spPr>
          <a:xfrm rot="10800000">
            <a:off x="5318350" y="3266725"/>
            <a:ext cx="1081625" cy="1124950"/>
          </a:xfrm>
          <a:custGeom>
            <a:rect b="b" l="l" r="r" t="t"/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rgbClr val="50919F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102" name="Google Shape;102;p26"/>
          <p:cNvSpPr txBox="1"/>
          <p:nvPr>
            <p:ph type="ctrTitle"/>
          </p:nvPr>
        </p:nvSpPr>
        <p:spPr>
          <a:xfrm>
            <a:off x="3044700" y="1444255"/>
            <a:ext cx="3054600" cy="1537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/>
        </p:txBody>
      </p:sp>
      <p:sp>
        <p:nvSpPr>
          <p:cNvPr id="103" name="Google Shape;103;p26"/>
          <p:cNvSpPr txBox="1"/>
          <p:nvPr>
            <p:ph idx="1" type="subTitle"/>
          </p:nvPr>
        </p:nvSpPr>
        <p:spPr>
          <a:xfrm>
            <a:off x="3044700" y="3116580"/>
            <a:ext cx="3054600" cy="70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9pPr>
          </a:lstStyle>
          <a:p/>
        </p:txBody>
      </p:sp>
      <p:sp>
        <p:nvSpPr>
          <p:cNvPr id="104" name="Google Shape;104;p2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27"/>
          <p:cNvSpPr/>
          <p:nvPr/>
        </p:nvSpPr>
        <p:spPr>
          <a:xfrm flipH="1">
            <a:off x="7595938" y="460225"/>
            <a:ext cx="1081625" cy="1124950"/>
          </a:xfrm>
          <a:custGeom>
            <a:rect b="b" l="l" r="r" t="t"/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chemeClr val="lt2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107" name="Google Shape;107;p27"/>
          <p:cNvSpPr/>
          <p:nvPr/>
        </p:nvSpPr>
        <p:spPr>
          <a:xfrm flipH="1" rot="10800000">
            <a:off x="466425" y="3558325"/>
            <a:ext cx="1081625" cy="1124950"/>
          </a:xfrm>
          <a:custGeom>
            <a:rect b="b" l="l" r="r" t="t"/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chemeClr val="lt2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108" name="Google Shape;108;p27"/>
          <p:cNvSpPr txBox="1"/>
          <p:nvPr>
            <p:ph type="title"/>
          </p:nvPr>
        </p:nvSpPr>
        <p:spPr>
          <a:xfrm>
            <a:off x="773700" y="1806450"/>
            <a:ext cx="7596600" cy="1530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/>
        </p:txBody>
      </p:sp>
      <p:sp>
        <p:nvSpPr>
          <p:cNvPr id="109" name="Google Shape;109;p2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8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rgbClr val="50919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" name="Google Shape;112;p28"/>
          <p:cNvSpPr txBox="1"/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/>
        </p:txBody>
      </p:sp>
      <p:sp>
        <p:nvSpPr>
          <p:cNvPr id="113" name="Google Shape;113;p28"/>
          <p:cNvSpPr txBox="1"/>
          <p:nvPr>
            <p:ph idx="1" type="body"/>
          </p:nvPr>
        </p:nvSpPr>
        <p:spPr>
          <a:xfrm>
            <a:off x="311700" y="1225225"/>
            <a:ext cx="8520600" cy="335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14" name="Google Shape;114;p2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9"/>
          <p:cNvSpPr txBox="1"/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/>
        </p:txBody>
      </p:sp>
      <p:sp>
        <p:nvSpPr>
          <p:cNvPr id="117" name="Google Shape;117;p29"/>
          <p:cNvSpPr txBox="1"/>
          <p:nvPr>
            <p:ph idx="1" type="body"/>
          </p:nvPr>
        </p:nvSpPr>
        <p:spPr>
          <a:xfrm>
            <a:off x="311700" y="1225225"/>
            <a:ext cx="3999900" cy="335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118" name="Google Shape;118;p29"/>
          <p:cNvSpPr txBox="1"/>
          <p:nvPr>
            <p:ph idx="2" type="body"/>
          </p:nvPr>
        </p:nvSpPr>
        <p:spPr>
          <a:xfrm>
            <a:off x="4832400" y="1225225"/>
            <a:ext cx="3999900" cy="335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119" name="Google Shape;119;p2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30"/>
          <p:cNvSpPr txBox="1"/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/>
        </p:txBody>
      </p:sp>
      <p:sp>
        <p:nvSpPr>
          <p:cNvPr id="122" name="Google Shape;122;p3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31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125" name="Google Shape;125;p31"/>
          <p:cNvSpPr txBox="1"/>
          <p:nvPr>
            <p:ph idx="1" type="body"/>
          </p:nvPr>
        </p:nvSpPr>
        <p:spPr>
          <a:xfrm>
            <a:off x="311700" y="1399400"/>
            <a:ext cx="2808000" cy="2784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126" name="Google Shape;126;p3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32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9" name="Google Shape;129;p32"/>
          <p:cNvSpPr txBox="1"/>
          <p:nvPr>
            <p:ph type="title"/>
          </p:nvPr>
        </p:nvSpPr>
        <p:spPr>
          <a:xfrm>
            <a:off x="490250" y="450150"/>
            <a:ext cx="5878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30" name="Google Shape;130;p3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33"/>
          <p:cNvSpPr/>
          <p:nvPr/>
        </p:nvSpPr>
        <p:spPr>
          <a:xfrm>
            <a:off x="4572000" y="-25"/>
            <a:ext cx="4572000" cy="5143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33" name="Google Shape;133;p33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34" name="Google Shape;134;p33"/>
          <p:cNvSpPr txBox="1"/>
          <p:nvPr>
            <p:ph type="title"/>
          </p:nvPr>
        </p:nvSpPr>
        <p:spPr>
          <a:xfrm>
            <a:off x="265500" y="929275"/>
            <a:ext cx="4045200" cy="1786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135" name="Google Shape;135;p33"/>
          <p:cNvSpPr txBox="1"/>
          <p:nvPr>
            <p:ph idx="1" type="subTitle"/>
          </p:nvPr>
        </p:nvSpPr>
        <p:spPr>
          <a:xfrm>
            <a:off x="265500" y="2769001"/>
            <a:ext cx="4045200" cy="157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9pPr>
          </a:lstStyle>
          <a:p/>
        </p:txBody>
      </p:sp>
      <p:sp>
        <p:nvSpPr>
          <p:cNvPr id="136" name="Google Shape;136;p33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 rtl="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37" name="Google Shape;137;p3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34"/>
          <p:cNvSpPr txBox="1"/>
          <p:nvPr>
            <p:ph idx="1" type="body"/>
          </p:nvPr>
        </p:nvSpPr>
        <p:spPr>
          <a:xfrm>
            <a:off x="319500" y="421892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1pPr>
          </a:lstStyle>
          <a:p/>
        </p:txBody>
      </p:sp>
      <p:sp>
        <p:nvSpPr>
          <p:cNvPr id="140" name="Google Shape;140;p3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35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3" name="Google Shape;143;p35"/>
          <p:cNvSpPr txBox="1"/>
          <p:nvPr>
            <p:ph hasCustomPrompt="1" type="title"/>
          </p:nvPr>
        </p:nvSpPr>
        <p:spPr>
          <a:xfrm>
            <a:off x="311700" y="957125"/>
            <a:ext cx="8520600" cy="212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0"/>
              <a:buNone/>
              <a:defRPr sz="16000">
                <a:solidFill>
                  <a:schemeClr val="lt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0"/>
              <a:buNone/>
              <a:defRPr sz="16000">
                <a:solidFill>
                  <a:schemeClr val="lt2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0"/>
              <a:buNone/>
              <a:defRPr sz="16000">
                <a:solidFill>
                  <a:schemeClr val="lt2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0"/>
              <a:buNone/>
              <a:defRPr sz="16000">
                <a:solidFill>
                  <a:schemeClr val="lt2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0"/>
              <a:buNone/>
              <a:defRPr sz="16000">
                <a:solidFill>
                  <a:schemeClr val="lt2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0"/>
              <a:buNone/>
              <a:defRPr sz="16000">
                <a:solidFill>
                  <a:schemeClr val="lt2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0"/>
              <a:buNone/>
              <a:defRPr sz="16000">
                <a:solidFill>
                  <a:schemeClr val="lt2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0"/>
              <a:buNone/>
              <a:defRPr sz="16000">
                <a:solidFill>
                  <a:schemeClr val="lt2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0"/>
              <a:buNone/>
              <a:defRPr sz="16000">
                <a:solidFill>
                  <a:schemeClr val="lt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44" name="Google Shape;144;p35"/>
          <p:cNvSpPr txBox="1"/>
          <p:nvPr>
            <p:ph idx="1" type="body"/>
          </p:nvPr>
        </p:nvSpPr>
        <p:spPr>
          <a:xfrm>
            <a:off x="311700" y="3162000"/>
            <a:ext cx="8520600" cy="107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45" name="Google Shape;145;p3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3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_rels/slideMaster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slideLayout" Target="../slideLayouts/slideLayout24.xml"/><Relationship Id="rId3" Type="http://schemas.openxmlformats.org/officeDocument/2006/relationships/slideLayout" Target="../slideLayouts/slideLayout25.xml"/><Relationship Id="rId4" Type="http://schemas.openxmlformats.org/officeDocument/2006/relationships/slideLayout" Target="../slideLayouts/slideLayout26.xml"/><Relationship Id="rId11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32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31.xml"/><Relationship Id="rId5" Type="http://schemas.openxmlformats.org/officeDocument/2006/relationships/slideLayout" Target="../slideLayouts/slideLayout27.xml"/><Relationship Id="rId6" Type="http://schemas.openxmlformats.org/officeDocument/2006/relationships/slideLayout" Target="../slideLayouts/slideLayout28.xml"/><Relationship Id="rId7" Type="http://schemas.openxmlformats.org/officeDocument/2006/relationships/slideLayout" Target="../slideLayouts/slideLayout29.xml"/><Relationship Id="rId8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r">
              <a:buNone/>
              <a:defRPr sz="1000">
                <a:solidFill>
                  <a:schemeClr val="dk2"/>
                </a:solidFill>
              </a:defRPr>
            </a:lvl1pPr>
            <a:lvl2pPr lvl="1" rtl="0" algn="r">
              <a:buNone/>
              <a:defRPr sz="1000">
                <a:solidFill>
                  <a:schemeClr val="dk2"/>
                </a:solidFill>
              </a:defRPr>
            </a:lvl2pPr>
            <a:lvl3pPr lvl="2" rtl="0" algn="r">
              <a:buNone/>
              <a:defRPr sz="1000">
                <a:solidFill>
                  <a:schemeClr val="dk2"/>
                </a:solidFill>
              </a:defRPr>
            </a:lvl3pPr>
            <a:lvl4pPr lvl="3" rtl="0" algn="r">
              <a:buNone/>
              <a:defRPr sz="1000">
                <a:solidFill>
                  <a:schemeClr val="dk2"/>
                </a:solidFill>
              </a:defRPr>
            </a:lvl4pPr>
            <a:lvl5pPr lvl="4" rtl="0" algn="r">
              <a:buNone/>
              <a:defRPr sz="1000">
                <a:solidFill>
                  <a:schemeClr val="dk2"/>
                </a:solidFill>
              </a:defRPr>
            </a:lvl5pPr>
            <a:lvl6pPr lvl="5" rtl="0" algn="r">
              <a:buNone/>
              <a:defRPr sz="1000">
                <a:solidFill>
                  <a:schemeClr val="dk2"/>
                </a:solidFill>
              </a:defRPr>
            </a:lvl6pPr>
            <a:lvl7pPr lvl="6" rtl="0" algn="r">
              <a:buNone/>
              <a:defRPr sz="1000">
                <a:solidFill>
                  <a:schemeClr val="dk2"/>
                </a:solidFill>
              </a:defRPr>
            </a:lvl7pPr>
            <a:lvl8pPr lvl="7" rtl="0" algn="r">
              <a:buNone/>
              <a:defRPr sz="1000">
                <a:solidFill>
                  <a:schemeClr val="dk2"/>
                </a:solidFill>
              </a:defRPr>
            </a:lvl8pPr>
            <a:lvl9pPr lvl="8" rtl="0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transition spd="slow">
    <p:fade/>
  </p:transition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luxe">
    <p:bg>
      <p:bgPr>
        <a:solidFill>
          <a:schemeClr val="lt1"/>
        </a:solidFill>
      </p:bgPr>
    </p:bg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5"/>
          <p:cNvSpPr txBox="1"/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Montserrat Medium"/>
              <a:buNone/>
              <a:defRPr sz="42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9pPr>
          </a:lstStyle>
          <a:p/>
        </p:txBody>
      </p:sp>
      <p:sp>
        <p:nvSpPr>
          <p:cNvPr id="97" name="Google Shape;97;p25"/>
          <p:cNvSpPr txBox="1"/>
          <p:nvPr>
            <p:ph idx="1" type="body"/>
          </p:nvPr>
        </p:nvSpPr>
        <p:spPr>
          <a:xfrm>
            <a:off x="311700" y="1225225"/>
            <a:ext cx="8520600" cy="3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 Light"/>
              <a:buChar char="●"/>
              <a:defRPr sz="18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indent="-317500" lvl="1" marL="9144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 Light"/>
              <a:buChar char="○"/>
              <a:defRPr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indent="-317500" lvl="2" marL="13716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 Light"/>
              <a:buChar char="■"/>
              <a:defRPr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indent="-317500" lvl="3" marL="1828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 ExtraLight"/>
              <a:buChar char="●"/>
              <a:defRPr>
                <a:solidFill>
                  <a:schemeClr val="dk1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4pPr>
            <a:lvl5pPr indent="-317500" lvl="4" marL="22860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 Light"/>
              <a:buChar char="○"/>
              <a:defRPr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indent="-317500" lvl="5" marL="27432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 ExtraLight"/>
              <a:buChar char="■"/>
              <a:defRPr>
                <a:solidFill>
                  <a:schemeClr val="dk1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6pPr>
            <a:lvl7pPr indent="-317500" lvl="6" marL="32004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 Light"/>
              <a:buChar char="●"/>
              <a:defRPr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 indent="-317500" lvl="7" marL="36576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 ExtraLight"/>
              <a:buChar char="○"/>
              <a:defRPr>
                <a:solidFill>
                  <a:schemeClr val="dk1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8pPr>
            <a:lvl9pPr indent="-317500" lvl="8" marL="41148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Montserrat Thin"/>
              <a:buChar char="■"/>
              <a:defRPr>
                <a:solidFill>
                  <a:schemeClr val="dk1"/>
                </a:solidFill>
                <a:latin typeface="Montserrat Thin"/>
                <a:ea typeface="Montserrat Thin"/>
                <a:cs typeface="Montserrat Thin"/>
                <a:sym typeface="Montserrat Thin"/>
              </a:defRPr>
            </a:lvl9pPr>
          </a:lstStyle>
          <a:p/>
        </p:txBody>
      </p:sp>
      <p:sp>
        <p:nvSpPr>
          <p:cNvPr id="98" name="Google Shape;98;p2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1pPr>
            <a:lvl2pPr lvl="1" rtl="0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2pPr>
            <a:lvl3pPr lvl="2" rtl="0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3pPr>
            <a:lvl4pPr lvl="3" rtl="0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4pPr>
            <a:lvl5pPr lvl="4" rtl="0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5pPr>
            <a:lvl6pPr lvl="5" rtl="0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6pPr>
            <a:lvl7pPr lvl="6" rtl="0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7pPr>
            <a:lvl8pPr lvl="7" rtl="0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8pPr>
            <a:lvl9pPr lvl="8" rtl="0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jpg"/><Relationship Id="rId4" Type="http://schemas.openxmlformats.org/officeDocument/2006/relationships/hyperlink" Target="https://tiof.click/TIOFWeb" TargetMode="External"/><Relationship Id="rId5" Type="http://schemas.openxmlformats.org/officeDocument/2006/relationships/hyperlink" Target="mailto:Contact@TheIOFoundation.org" TargetMode="External"/><Relationship Id="rId6" Type="http://schemas.openxmlformats.org/officeDocument/2006/relationships/hyperlink" Target="https://tiof.click/TIOFJoinUs" TargetMode="Externa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60.png"/><Relationship Id="rId4" Type="http://schemas.openxmlformats.org/officeDocument/2006/relationships/hyperlink" Target="https://tiof.click/TIOFWeb" TargetMode="External"/><Relationship Id="rId5" Type="http://schemas.openxmlformats.org/officeDocument/2006/relationships/image" Target="../media/image4.png"/><Relationship Id="rId6" Type="http://schemas.openxmlformats.org/officeDocument/2006/relationships/hyperlink" Target="https://tiof.click/TIOFWeb" TargetMode="External"/><Relationship Id="rId7" Type="http://schemas.openxmlformats.org/officeDocument/2006/relationships/hyperlink" Target="mailto:Contact@TheIOFoundation.org" TargetMode="External"/><Relationship Id="rId8" Type="http://schemas.openxmlformats.org/officeDocument/2006/relationships/hyperlink" Target="https://tiof.click/TIOFJoinUs" TargetMode="Externa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jpg"/><Relationship Id="rId4" Type="http://schemas.openxmlformats.org/officeDocument/2006/relationships/hyperlink" Target="https://tiof.click/TIOFWeb" TargetMode="External"/><Relationship Id="rId10" Type="http://schemas.openxmlformats.org/officeDocument/2006/relationships/hyperlink" Target="https://tiof.click/TIOFNextGen" TargetMode="External"/><Relationship Id="rId9" Type="http://schemas.openxmlformats.org/officeDocument/2006/relationships/hyperlink" Target="https://tiof.click/DCDRWeb" TargetMode="External"/><Relationship Id="rId5" Type="http://schemas.openxmlformats.org/officeDocument/2006/relationships/image" Target="../media/image4.png"/><Relationship Id="rId6" Type="http://schemas.openxmlformats.org/officeDocument/2006/relationships/hyperlink" Target="https://tiof.click/TIOFWeb" TargetMode="External"/><Relationship Id="rId7" Type="http://schemas.openxmlformats.org/officeDocument/2006/relationships/hyperlink" Target="mailto:Contact@TheIOFoundation.org" TargetMode="External"/><Relationship Id="rId8" Type="http://schemas.openxmlformats.org/officeDocument/2006/relationships/hyperlink" Target="https://tiof.click/TIOFJoinUs" TargetMode="Externa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6.png"/><Relationship Id="rId4" Type="http://schemas.openxmlformats.org/officeDocument/2006/relationships/hyperlink" Target="https://tiof.click/TIOFWeb" TargetMode="External"/><Relationship Id="rId5" Type="http://schemas.openxmlformats.org/officeDocument/2006/relationships/image" Target="../media/image4.png"/><Relationship Id="rId6" Type="http://schemas.openxmlformats.org/officeDocument/2006/relationships/hyperlink" Target="https://tiof.click/TIOFWeb" TargetMode="External"/><Relationship Id="rId7" Type="http://schemas.openxmlformats.org/officeDocument/2006/relationships/hyperlink" Target="mailto:Contact@TheIOFoundation.org" TargetMode="External"/><Relationship Id="rId8" Type="http://schemas.openxmlformats.org/officeDocument/2006/relationships/hyperlink" Target="https://tiof.click/TIOFJoinUs" TargetMode="Externa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2.png"/><Relationship Id="rId4" Type="http://schemas.openxmlformats.org/officeDocument/2006/relationships/hyperlink" Target="https://tiof.click/TIOFWeb" TargetMode="External"/><Relationship Id="rId5" Type="http://schemas.openxmlformats.org/officeDocument/2006/relationships/image" Target="../media/image4.png"/><Relationship Id="rId6" Type="http://schemas.openxmlformats.org/officeDocument/2006/relationships/hyperlink" Target="https://tiof.click/TIOFWeb" TargetMode="External"/><Relationship Id="rId7" Type="http://schemas.openxmlformats.org/officeDocument/2006/relationships/hyperlink" Target="mailto:Contact@TheIOFoundation.org" TargetMode="External"/><Relationship Id="rId8" Type="http://schemas.openxmlformats.org/officeDocument/2006/relationships/hyperlink" Target="https://tiof.click/TIOFJoinUs" TargetMode="Externa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42.png"/><Relationship Id="rId4" Type="http://schemas.openxmlformats.org/officeDocument/2006/relationships/hyperlink" Target="https://tiof.click/TIOFWeb" TargetMode="External"/><Relationship Id="rId5" Type="http://schemas.openxmlformats.org/officeDocument/2006/relationships/image" Target="../media/image4.png"/><Relationship Id="rId6" Type="http://schemas.openxmlformats.org/officeDocument/2006/relationships/hyperlink" Target="https://tiof.click/TIOFWeb" TargetMode="External"/><Relationship Id="rId7" Type="http://schemas.openxmlformats.org/officeDocument/2006/relationships/hyperlink" Target="mailto:Contact@TheIOFoundation.org" TargetMode="External"/><Relationship Id="rId8" Type="http://schemas.openxmlformats.org/officeDocument/2006/relationships/hyperlink" Target="https://tiof.click/TIOFJoinUs" TargetMode="Externa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5.png"/><Relationship Id="rId4" Type="http://schemas.openxmlformats.org/officeDocument/2006/relationships/hyperlink" Target="https://tiof.click/TIOFWeb" TargetMode="External"/><Relationship Id="rId5" Type="http://schemas.openxmlformats.org/officeDocument/2006/relationships/image" Target="../media/image4.png"/><Relationship Id="rId6" Type="http://schemas.openxmlformats.org/officeDocument/2006/relationships/hyperlink" Target="https://tiof.click/TIOFWeb" TargetMode="External"/><Relationship Id="rId7" Type="http://schemas.openxmlformats.org/officeDocument/2006/relationships/hyperlink" Target="mailto:Contact@TheIOFoundation.org" TargetMode="External"/><Relationship Id="rId8" Type="http://schemas.openxmlformats.org/officeDocument/2006/relationships/hyperlink" Target="https://tiof.click/TIOFJoinUs" TargetMode="Externa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0.png"/><Relationship Id="rId4" Type="http://schemas.openxmlformats.org/officeDocument/2006/relationships/hyperlink" Target="https://tiof.click/TIOFWeb" TargetMode="External"/><Relationship Id="rId5" Type="http://schemas.openxmlformats.org/officeDocument/2006/relationships/image" Target="../media/image4.png"/><Relationship Id="rId6" Type="http://schemas.openxmlformats.org/officeDocument/2006/relationships/hyperlink" Target="https://tiof.click/TIOFWeb" TargetMode="External"/><Relationship Id="rId7" Type="http://schemas.openxmlformats.org/officeDocument/2006/relationships/hyperlink" Target="mailto:Contact@TheIOFoundation.org" TargetMode="External"/><Relationship Id="rId8" Type="http://schemas.openxmlformats.org/officeDocument/2006/relationships/hyperlink" Target="https://tiof.click/TIOFJoinUs" TargetMode="Externa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8.png"/><Relationship Id="rId4" Type="http://schemas.openxmlformats.org/officeDocument/2006/relationships/hyperlink" Target="https://tiof.click/TIOFWeb" TargetMode="External"/><Relationship Id="rId5" Type="http://schemas.openxmlformats.org/officeDocument/2006/relationships/image" Target="../media/image4.png"/><Relationship Id="rId6" Type="http://schemas.openxmlformats.org/officeDocument/2006/relationships/hyperlink" Target="https://tiof.click/TIOFWeb" TargetMode="External"/><Relationship Id="rId7" Type="http://schemas.openxmlformats.org/officeDocument/2006/relationships/hyperlink" Target="mailto:Contact@TheIOFoundation.org" TargetMode="External"/><Relationship Id="rId8" Type="http://schemas.openxmlformats.org/officeDocument/2006/relationships/hyperlink" Target="https://tiof.click/TIOFJoinUs" TargetMode="Externa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0.png"/><Relationship Id="rId4" Type="http://schemas.openxmlformats.org/officeDocument/2006/relationships/hyperlink" Target="https://tiof.click/TIOFWeb" TargetMode="External"/><Relationship Id="rId5" Type="http://schemas.openxmlformats.org/officeDocument/2006/relationships/image" Target="../media/image4.png"/><Relationship Id="rId6" Type="http://schemas.openxmlformats.org/officeDocument/2006/relationships/hyperlink" Target="https://tiof.click/TIOFWeb" TargetMode="External"/><Relationship Id="rId7" Type="http://schemas.openxmlformats.org/officeDocument/2006/relationships/hyperlink" Target="mailto:Contact@TheIOFoundation.org" TargetMode="External"/><Relationship Id="rId8" Type="http://schemas.openxmlformats.org/officeDocument/2006/relationships/hyperlink" Target="https://tiof.click/TIOFJoinUs" TargetMode="Externa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37.png"/><Relationship Id="rId4" Type="http://schemas.openxmlformats.org/officeDocument/2006/relationships/hyperlink" Target="https://tiof.click/TIOFWeb" TargetMode="External"/><Relationship Id="rId5" Type="http://schemas.openxmlformats.org/officeDocument/2006/relationships/image" Target="../media/image4.png"/><Relationship Id="rId6" Type="http://schemas.openxmlformats.org/officeDocument/2006/relationships/hyperlink" Target="https://tiof.click/TIOFWeb" TargetMode="External"/><Relationship Id="rId7" Type="http://schemas.openxmlformats.org/officeDocument/2006/relationships/hyperlink" Target="mailto:Contact@TheIOFoundation.org" TargetMode="External"/><Relationship Id="rId8" Type="http://schemas.openxmlformats.org/officeDocument/2006/relationships/hyperlink" Target="https://tiof.click/TIOFJoinUs" TargetMode="Externa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6.png"/><Relationship Id="rId4" Type="http://schemas.openxmlformats.org/officeDocument/2006/relationships/hyperlink" Target="https://tiof.click/TIOFWeb" TargetMode="External"/><Relationship Id="rId5" Type="http://schemas.openxmlformats.org/officeDocument/2006/relationships/image" Target="../media/image4.png"/><Relationship Id="rId6" Type="http://schemas.openxmlformats.org/officeDocument/2006/relationships/hyperlink" Target="https://tiof.click/TIOFWeb" TargetMode="External"/><Relationship Id="rId7" Type="http://schemas.openxmlformats.org/officeDocument/2006/relationships/hyperlink" Target="mailto:Contact@TheIOFoundation.org" TargetMode="External"/><Relationship Id="rId8" Type="http://schemas.openxmlformats.org/officeDocument/2006/relationships/hyperlink" Target="https://tiof.click/TIOFJoinUs" TargetMode="Externa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0.png"/><Relationship Id="rId4" Type="http://schemas.openxmlformats.org/officeDocument/2006/relationships/hyperlink" Target="https://tiof.click/TIOFWeb" TargetMode="External"/><Relationship Id="rId5" Type="http://schemas.openxmlformats.org/officeDocument/2006/relationships/image" Target="../media/image4.png"/><Relationship Id="rId6" Type="http://schemas.openxmlformats.org/officeDocument/2006/relationships/hyperlink" Target="https://tiof.click/TIOFWeb" TargetMode="External"/><Relationship Id="rId7" Type="http://schemas.openxmlformats.org/officeDocument/2006/relationships/hyperlink" Target="mailto:Contact@TheIOFoundation.org" TargetMode="External"/><Relationship Id="rId8" Type="http://schemas.openxmlformats.org/officeDocument/2006/relationships/hyperlink" Target="https://tiof.click/TIOFJoinUs" TargetMode="Externa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65.png"/><Relationship Id="rId4" Type="http://schemas.openxmlformats.org/officeDocument/2006/relationships/hyperlink" Target="https://tiof.click/TIOFWeb" TargetMode="External"/><Relationship Id="rId5" Type="http://schemas.openxmlformats.org/officeDocument/2006/relationships/image" Target="../media/image4.png"/><Relationship Id="rId6" Type="http://schemas.openxmlformats.org/officeDocument/2006/relationships/hyperlink" Target="https://tiof.click/TIOFWeb" TargetMode="External"/><Relationship Id="rId7" Type="http://schemas.openxmlformats.org/officeDocument/2006/relationships/hyperlink" Target="mailto:Contact@TheIOFoundation.org" TargetMode="External"/><Relationship Id="rId8" Type="http://schemas.openxmlformats.org/officeDocument/2006/relationships/hyperlink" Target="https://tiof.click/TIOFJoinUs" TargetMode="Externa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2.png"/><Relationship Id="rId4" Type="http://schemas.openxmlformats.org/officeDocument/2006/relationships/hyperlink" Target="https://tiof.click/TIOFWeb" TargetMode="External"/><Relationship Id="rId5" Type="http://schemas.openxmlformats.org/officeDocument/2006/relationships/image" Target="../media/image4.png"/><Relationship Id="rId6" Type="http://schemas.openxmlformats.org/officeDocument/2006/relationships/hyperlink" Target="https://tiof.click/TIOFWeb" TargetMode="External"/><Relationship Id="rId7" Type="http://schemas.openxmlformats.org/officeDocument/2006/relationships/hyperlink" Target="mailto:Contact@TheIOFoundation.org" TargetMode="External"/><Relationship Id="rId8" Type="http://schemas.openxmlformats.org/officeDocument/2006/relationships/hyperlink" Target="https://tiof.click/TIOFJoinUs" TargetMode="Externa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54.png"/><Relationship Id="rId4" Type="http://schemas.openxmlformats.org/officeDocument/2006/relationships/hyperlink" Target="https://tiof.click/TIOFWeb" TargetMode="External"/><Relationship Id="rId5" Type="http://schemas.openxmlformats.org/officeDocument/2006/relationships/image" Target="../media/image4.png"/><Relationship Id="rId6" Type="http://schemas.openxmlformats.org/officeDocument/2006/relationships/hyperlink" Target="https://tiof.click/TIOFWeb" TargetMode="External"/><Relationship Id="rId7" Type="http://schemas.openxmlformats.org/officeDocument/2006/relationships/hyperlink" Target="mailto:Contact@TheIOFoundation.org" TargetMode="External"/><Relationship Id="rId8" Type="http://schemas.openxmlformats.org/officeDocument/2006/relationships/hyperlink" Target="https://tiof.click/TIOFJoinUs" TargetMode="Externa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3.png"/><Relationship Id="rId4" Type="http://schemas.openxmlformats.org/officeDocument/2006/relationships/image" Target="../media/image10.png"/><Relationship Id="rId9" Type="http://schemas.openxmlformats.org/officeDocument/2006/relationships/hyperlink" Target="https://tiof.click/TIOFJoinUs" TargetMode="External"/><Relationship Id="rId5" Type="http://schemas.openxmlformats.org/officeDocument/2006/relationships/hyperlink" Target="https://tiof.click/TIOFWeb" TargetMode="External"/><Relationship Id="rId6" Type="http://schemas.openxmlformats.org/officeDocument/2006/relationships/image" Target="../media/image4.png"/><Relationship Id="rId7" Type="http://schemas.openxmlformats.org/officeDocument/2006/relationships/hyperlink" Target="https://tiof.click/TIOFWeb" TargetMode="External"/><Relationship Id="rId8" Type="http://schemas.openxmlformats.org/officeDocument/2006/relationships/hyperlink" Target="mailto:Contact@TheIOFoundation.org" TargetMode="Externa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3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48.png"/><Relationship Id="rId4" Type="http://schemas.openxmlformats.org/officeDocument/2006/relationships/hyperlink" Target="https://tiof.click/TIOFWeb" TargetMode="External"/><Relationship Id="rId5" Type="http://schemas.openxmlformats.org/officeDocument/2006/relationships/image" Target="../media/image4.png"/><Relationship Id="rId6" Type="http://schemas.openxmlformats.org/officeDocument/2006/relationships/hyperlink" Target="https://tiof.click/TIOFWeb" TargetMode="External"/><Relationship Id="rId7" Type="http://schemas.openxmlformats.org/officeDocument/2006/relationships/hyperlink" Target="mailto:Contact@TheIOFoundation.org" TargetMode="External"/><Relationship Id="rId8" Type="http://schemas.openxmlformats.org/officeDocument/2006/relationships/hyperlink" Target="https://tiof.click/TIOFJoinUs" TargetMode="Externa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3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47.png"/><Relationship Id="rId4" Type="http://schemas.openxmlformats.org/officeDocument/2006/relationships/hyperlink" Target="https://tiof.click/TIOFWeb" TargetMode="External"/><Relationship Id="rId5" Type="http://schemas.openxmlformats.org/officeDocument/2006/relationships/image" Target="../media/image4.png"/><Relationship Id="rId6" Type="http://schemas.openxmlformats.org/officeDocument/2006/relationships/hyperlink" Target="https://tiof.click/TIOFWeb" TargetMode="External"/><Relationship Id="rId7" Type="http://schemas.openxmlformats.org/officeDocument/2006/relationships/hyperlink" Target="mailto:Contact@TheIOFoundation.org" TargetMode="External"/><Relationship Id="rId8" Type="http://schemas.openxmlformats.org/officeDocument/2006/relationships/hyperlink" Target="https://tiof.click/TIOFJoinUs" TargetMode="Externa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3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62.png"/><Relationship Id="rId4" Type="http://schemas.openxmlformats.org/officeDocument/2006/relationships/hyperlink" Target="https://tiof.click/TIOFWeb" TargetMode="External"/><Relationship Id="rId5" Type="http://schemas.openxmlformats.org/officeDocument/2006/relationships/image" Target="../media/image4.png"/><Relationship Id="rId6" Type="http://schemas.openxmlformats.org/officeDocument/2006/relationships/hyperlink" Target="https://tiof.click/TIOFWeb" TargetMode="External"/><Relationship Id="rId7" Type="http://schemas.openxmlformats.org/officeDocument/2006/relationships/hyperlink" Target="mailto:Contact@TheIOFoundation.org" TargetMode="External"/><Relationship Id="rId8" Type="http://schemas.openxmlformats.org/officeDocument/2006/relationships/hyperlink" Target="https://tiof.click/TIOFJoinUs" TargetMode="Externa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3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61.png"/><Relationship Id="rId4" Type="http://schemas.openxmlformats.org/officeDocument/2006/relationships/hyperlink" Target="https://tiof.click/TIOFWeb" TargetMode="External"/><Relationship Id="rId5" Type="http://schemas.openxmlformats.org/officeDocument/2006/relationships/image" Target="../media/image4.png"/><Relationship Id="rId6" Type="http://schemas.openxmlformats.org/officeDocument/2006/relationships/hyperlink" Target="https://tiof.click/TIOFWeb" TargetMode="External"/><Relationship Id="rId7" Type="http://schemas.openxmlformats.org/officeDocument/2006/relationships/hyperlink" Target="mailto:Contact@TheIOFoundation.org" TargetMode="External"/><Relationship Id="rId8" Type="http://schemas.openxmlformats.org/officeDocument/2006/relationships/hyperlink" Target="https://tiof.click/TIOFJoinUs" TargetMode="Externa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40.png"/><Relationship Id="rId4" Type="http://schemas.openxmlformats.org/officeDocument/2006/relationships/hyperlink" Target="https://tiof.click/TIOFWeb" TargetMode="External"/><Relationship Id="rId5" Type="http://schemas.openxmlformats.org/officeDocument/2006/relationships/image" Target="../media/image4.png"/><Relationship Id="rId6" Type="http://schemas.openxmlformats.org/officeDocument/2006/relationships/hyperlink" Target="https://tiof.click/TIOFWeb" TargetMode="External"/><Relationship Id="rId7" Type="http://schemas.openxmlformats.org/officeDocument/2006/relationships/hyperlink" Target="mailto:Contact@TheIOFoundation.org" TargetMode="External"/><Relationship Id="rId8" Type="http://schemas.openxmlformats.org/officeDocument/2006/relationships/hyperlink" Target="https://tiof.click/TIOFJoinUs" TargetMode="Externa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3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20.png"/><Relationship Id="rId4" Type="http://schemas.openxmlformats.org/officeDocument/2006/relationships/hyperlink" Target="https://tiof.click/TIOFWeb" TargetMode="External"/><Relationship Id="rId5" Type="http://schemas.openxmlformats.org/officeDocument/2006/relationships/image" Target="../media/image4.png"/><Relationship Id="rId6" Type="http://schemas.openxmlformats.org/officeDocument/2006/relationships/hyperlink" Target="https://tiof.click/TIOFWeb" TargetMode="External"/><Relationship Id="rId7" Type="http://schemas.openxmlformats.org/officeDocument/2006/relationships/hyperlink" Target="mailto:Contact@TheIOFoundation.org" TargetMode="External"/><Relationship Id="rId8" Type="http://schemas.openxmlformats.org/officeDocument/2006/relationships/hyperlink" Target="https://tiof.click/TIOFJoinUs" TargetMode="Externa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3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40.png"/><Relationship Id="rId4" Type="http://schemas.openxmlformats.org/officeDocument/2006/relationships/hyperlink" Target="https://tiof.click/TIOFWeb" TargetMode="External"/><Relationship Id="rId5" Type="http://schemas.openxmlformats.org/officeDocument/2006/relationships/image" Target="../media/image4.png"/><Relationship Id="rId6" Type="http://schemas.openxmlformats.org/officeDocument/2006/relationships/hyperlink" Target="https://tiof.click/TIOFWeb" TargetMode="External"/><Relationship Id="rId7" Type="http://schemas.openxmlformats.org/officeDocument/2006/relationships/hyperlink" Target="mailto:Contact@TheIOFoundation.org" TargetMode="External"/><Relationship Id="rId8" Type="http://schemas.openxmlformats.org/officeDocument/2006/relationships/hyperlink" Target="https://tiof.click/TIOFJoinUs" TargetMode="Externa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3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40.png"/><Relationship Id="rId4" Type="http://schemas.openxmlformats.org/officeDocument/2006/relationships/hyperlink" Target="https://tiof.click/TIOFWeb" TargetMode="External"/><Relationship Id="rId11" Type="http://schemas.openxmlformats.org/officeDocument/2006/relationships/image" Target="../media/image25.png"/><Relationship Id="rId10" Type="http://schemas.openxmlformats.org/officeDocument/2006/relationships/image" Target="../media/image23.png"/><Relationship Id="rId9" Type="http://schemas.openxmlformats.org/officeDocument/2006/relationships/image" Target="../media/image21.png"/><Relationship Id="rId5" Type="http://schemas.openxmlformats.org/officeDocument/2006/relationships/image" Target="../media/image4.png"/><Relationship Id="rId6" Type="http://schemas.openxmlformats.org/officeDocument/2006/relationships/hyperlink" Target="https://tiof.click/TIOFWeb" TargetMode="External"/><Relationship Id="rId7" Type="http://schemas.openxmlformats.org/officeDocument/2006/relationships/hyperlink" Target="mailto:Contact@TheIOFoundation.org" TargetMode="External"/><Relationship Id="rId8" Type="http://schemas.openxmlformats.org/officeDocument/2006/relationships/hyperlink" Target="https://tiof.click/TIOFJoinUs" TargetMode="Externa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3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40.png"/><Relationship Id="rId4" Type="http://schemas.openxmlformats.org/officeDocument/2006/relationships/hyperlink" Target="https://tiof.click/TIOFWeb" TargetMode="External"/><Relationship Id="rId11" Type="http://schemas.openxmlformats.org/officeDocument/2006/relationships/image" Target="../media/image29.png"/><Relationship Id="rId10" Type="http://schemas.openxmlformats.org/officeDocument/2006/relationships/image" Target="../media/image27.png"/><Relationship Id="rId9" Type="http://schemas.openxmlformats.org/officeDocument/2006/relationships/image" Target="../media/image28.png"/><Relationship Id="rId5" Type="http://schemas.openxmlformats.org/officeDocument/2006/relationships/image" Target="../media/image4.png"/><Relationship Id="rId6" Type="http://schemas.openxmlformats.org/officeDocument/2006/relationships/hyperlink" Target="https://tiof.click/TIOFWeb" TargetMode="External"/><Relationship Id="rId7" Type="http://schemas.openxmlformats.org/officeDocument/2006/relationships/hyperlink" Target="mailto:Contact@TheIOFoundation.org" TargetMode="External"/><Relationship Id="rId8" Type="http://schemas.openxmlformats.org/officeDocument/2006/relationships/hyperlink" Target="https://tiof.click/TIOFJoinUs" TargetMode="Externa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3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40.png"/><Relationship Id="rId4" Type="http://schemas.openxmlformats.org/officeDocument/2006/relationships/hyperlink" Target="https://tiof.click/TIOFWeb" TargetMode="External"/><Relationship Id="rId11" Type="http://schemas.openxmlformats.org/officeDocument/2006/relationships/image" Target="../media/image31.png"/><Relationship Id="rId10" Type="http://schemas.openxmlformats.org/officeDocument/2006/relationships/image" Target="../media/image33.png"/><Relationship Id="rId9" Type="http://schemas.openxmlformats.org/officeDocument/2006/relationships/image" Target="../media/image32.png"/><Relationship Id="rId5" Type="http://schemas.openxmlformats.org/officeDocument/2006/relationships/image" Target="../media/image4.png"/><Relationship Id="rId6" Type="http://schemas.openxmlformats.org/officeDocument/2006/relationships/hyperlink" Target="https://tiof.click/TIOFWeb" TargetMode="External"/><Relationship Id="rId7" Type="http://schemas.openxmlformats.org/officeDocument/2006/relationships/hyperlink" Target="mailto:Contact@TheIOFoundation.org" TargetMode="External"/><Relationship Id="rId8" Type="http://schemas.openxmlformats.org/officeDocument/2006/relationships/hyperlink" Target="https://tiof.click/TIOFJoinUs" TargetMode="External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3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64.png"/><Relationship Id="rId4" Type="http://schemas.openxmlformats.org/officeDocument/2006/relationships/hyperlink" Target="https://tiof.click/TIOFWeb" TargetMode="External"/><Relationship Id="rId10" Type="http://schemas.openxmlformats.org/officeDocument/2006/relationships/image" Target="../media/image36.png"/><Relationship Id="rId9" Type="http://schemas.openxmlformats.org/officeDocument/2006/relationships/image" Target="../media/image34.png"/><Relationship Id="rId5" Type="http://schemas.openxmlformats.org/officeDocument/2006/relationships/image" Target="../media/image4.png"/><Relationship Id="rId6" Type="http://schemas.openxmlformats.org/officeDocument/2006/relationships/hyperlink" Target="https://tiof.click/TIOFWeb" TargetMode="External"/><Relationship Id="rId7" Type="http://schemas.openxmlformats.org/officeDocument/2006/relationships/hyperlink" Target="mailto:Contact@TheIOFoundation.org" TargetMode="External"/><Relationship Id="rId8" Type="http://schemas.openxmlformats.org/officeDocument/2006/relationships/hyperlink" Target="https://tiof.click/TIOFJoinUs" TargetMode="External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3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22.png"/><Relationship Id="rId4" Type="http://schemas.openxmlformats.org/officeDocument/2006/relationships/hyperlink" Target="https://tiof.click/TIOFWeb" TargetMode="External"/><Relationship Id="rId5" Type="http://schemas.openxmlformats.org/officeDocument/2006/relationships/image" Target="../media/image4.png"/><Relationship Id="rId6" Type="http://schemas.openxmlformats.org/officeDocument/2006/relationships/hyperlink" Target="https://tiof.click/TIOFWeb" TargetMode="External"/><Relationship Id="rId7" Type="http://schemas.openxmlformats.org/officeDocument/2006/relationships/hyperlink" Target="mailto:Contact@TheIOFoundation.org" TargetMode="External"/><Relationship Id="rId8" Type="http://schemas.openxmlformats.org/officeDocument/2006/relationships/hyperlink" Target="https://tiof.click/TIOFJoinUs" TargetMode="External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66.png"/><Relationship Id="rId4" Type="http://schemas.openxmlformats.org/officeDocument/2006/relationships/hyperlink" Target="https://tiof.click/TIOFWeb" TargetMode="External"/><Relationship Id="rId5" Type="http://schemas.openxmlformats.org/officeDocument/2006/relationships/image" Target="../media/image4.png"/><Relationship Id="rId6" Type="http://schemas.openxmlformats.org/officeDocument/2006/relationships/hyperlink" Target="https://tiof.click/TIOFWeb" TargetMode="External"/><Relationship Id="rId7" Type="http://schemas.openxmlformats.org/officeDocument/2006/relationships/hyperlink" Target="mailto:Contact@TheIOFoundation.org" TargetMode="External"/><Relationship Id="rId8" Type="http://schemas.openxmlformats.org/officeDocument/2006/relationships/hyperlink" Target="https://tiof.click/TIOFJoinUs" TargetMode="External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3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20.png"/><Relationship Id="rId4" Type="http://schemas.openxmlformats.org/officeDocument/2006/relationships/hyperlink" Target="https://tiof.click/TIOFWeb" TargetMode="External"/><Relationship Id="rId9" Type="http://schemas.openxmlformats.org/officeDocument/2006/relationships/image" Target="../media/image39.png"/><Relationship Id="rId5" Type="http://schemas.openxmlformats.org/officeDocument/2006/relationships/image" Target="../media/image4.png"/><Relationship Id="rId6" Type="http://schemas.openxmlformats.org/officeDocument/2006/relationships/hyperlink" Target="https://tiof.click/TIOFWeb" TargetMode="External"/><Relationship Id="rId7" Type="http://schemas.openxmlformats.org/officeDocument/2006/relationships/hyperlink" Target="mailto:Contact@TheIOFoundation.org" TargetMode="External"/><Relationship Id="rId8" Type="http://schemas.openxmlformats.org/officeDocument/2006/relationships/hyperlink" Target="https://tiof.click/TIOFJoinUs" TargetMode="External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40.png"/><Relationship Id="rId4" Type="http://schemas.openxmlformats.org/officeDocument/2006/relationships/hyperlink" Target="https://tiof.click/TIOFWeb" TargetMode="External"/><Relationship Id="rId5" Type="http://schemas.openxmlformats.org/officeDocument/2006/relationships/image" Target="../media/image4.png"/><Relationship Id="rId6" Type="http://schemas.openxmlformats.org/officeDocument/2006/relationships/hyperlink" Target="https://tiof.click/TIOFWeb" TargetMode="External"/><Relationship Id="rId7" Type="http://schemas.openxmlformats.org/officeDocument/2006/relationships/hyperlink" Target="mailto:Contact@TheIOFoundation.org" TargetMode="External"/><Relationship Id="rId8" Type="http://schemas.openxmlformats.org/officeDocument/2006/relationships/hyperlink" Target="https://tiof.click/TIOFJoinUs" TargetMode="External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3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41.png"/><Relationship Id="rId4" Type="http://schemas.openxmlformats.org/officeDocument/2006/relationships/hyperlink" Target="https://tiof.click/TIOFWeb" TargetMode="External"/><Relationship Id="rId5" Type="http://schemas.openxmlformats.org/officeDocument/2006/relationships/image" Target="../media/image4.png"/><Relationship Id="rId6" Type="http://schemas.openxmlformats.org/officeDocument/2006/relationships/hyperlink" Target="https://tiof.click/TIOFWeb" TargetMode="External"/><Relationship Id="rId7" Type="http://schemas.openxmlformats.org/officeDocument/2006/relationships/hyperlink" Target="mailto:Contact@TheIOFoundation.org" TargetMode="External"/><Relationship Id="rId8" Type="http://schemas.openxmlformats.org/officeDocument/2006/relationships/hyperlink" Target="https://tiof.click/TIOFJoinUs" TargetMode="External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3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38.jpg"/><Relationship Id="rId4" Type="http://schemas.openxmlformats.org/officeDocument/2006/relationships/hyperlink" Target="https://tiof.click/TIOFWeb" TargetMode="External"/><Relationship Id="rId5" Type="http://schemas.openxmlformats.org/officeDocument/2006/relationships/image" Target="../media/image4.png"/><Relationship Id="rId6" Type="http://schemas.openxmlformats.org/officeDocument/2006/relationships/hyperlink" Target="https://tiof.click/TIOFWeb" TargetMode="External"/><Relationship Id="rId7" Type="http://schemas.openxmlformats.org/officeDocument/2006/relationships/hyperlink" Target="mailto:Contact@TheIOFoundation.org" TargetMode="External"/><Relationship Id="rId8" Type="http://schemas.openxmlformats.org/officeDocument/2006/relationships/hyperlink" Target="https://tiof.click/TIOFJoinUs" TargetMode="External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3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52.jpg"/><Relationship Id="rId4" Type="http://schemas.openxmlformats.org/officeDocument/2006/relationships/hyperlink" Target="https://tiof.click/TIOFWeb" TargetMode="External"/><Relationship Id="rId5" Type="http://schemas.openxmlformats.org/officeDocument/2006/relationships/image" Target="../media/image4.png"/><Relationship Id="rId6" Type="http://schemas.openxmlformats.org/officeDocument/2006/relationships/hyperlink" Target="https://tiof.click/TIOFWeb" TargetMode="External"/><Relationship Id="rId7" Type="http://schemas.openxmlformats.org/officeDocument/2006/relationships/hyperlink" Target="mailto:Contact@TheIOFoundation.org" TargetMode="External"/><Relationship Id="rId8" Type="http://schemas.openxmlformats.org/officeDocument/2006/relationships/hyperlink" Target="https://tiof.click/TIOFJoinUs" TargetMode="External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3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63.png"/><Relationship Id="rId4" Type="http://schemas.openxmlformats.org/officeDocument/2006/relationships/hyperlink" Target="https://tiof.click/TIOFWeb" TargetMode="External"/><Relationship Id="rId5" Type="http://schemas.openxmlformats.org/officeDocument/2006/relationships/image" Target="../media/image4.png"/><Relationship Id="rId6" Type="http://schemas.openxmlformats.org/officeDocument/2006/relationships/hyperlink" Target="https://tiof.click/TIOFWeb" TargetMode="External"/><Relationship Id="rId7" Type="http://schemas.openxmlformats.org/officeDocument/2006/relationships/hyperlink" Target="mailto:Contact@TheIOFoundation.org" TargetMode="External"/><Relationship Id="rId8" Type="http://schemas.openxmlformats.org/officeDocument/2006/relationships/hyperlink" Target="https://tiof.click/TIOFJoinUs" TargetMode="External"/></Relationships>
</file>

<file path=ppt/slides/_rels/slide37.xml.rels><?xml version="1.0" encoding="UTF-8" standalone="yes"?><Relationships xmlns="http://schemas.openxmlformats.org/package/2006/relationships"><Relationship Id="rId20" Type="http://schemas.openxmlformats.org/officeDocument/2006/relationships/hyperlink" Target="mailto:Contact@TheIOFoundation.org" TargetMode="External"/><Relationship Id="rId11" Type="http://schemas.openxmlformats.org/officeDocument/2006/relationships/hyperlink" Target="https://tiof.click/TIOFInstagram" TargetMode="External"/><Relationship Id="rId22" Type="http://schemas.openxmlformats.org/officeDocument/2006/relationships/hyperlink" Target="https://tiof.click/SupportUs" TargetMode="External"/><Relationship Id="rId10" Type="http://schemas.openxmlformats.org/officeDocument/2006/relationships/image" Target="../media/image44.png"/><Relationship Id="rId21" Type="http://schemas.openxmlformats.org/officeDocument/2006/relationships/image" Target="../media/image51.png"/><Relationship Id="rId13" Type="http://schemas.openxmlformats.org/officeDocument/2006/relationships/hyperlink" Target="https://tiof.click/TIOFLinkedIn" TargetMode="External"/><Relationship Id="rId12" Type="http://schemas.openxmlformats.org/officeDocument/2006/relationships/image" Target="../media/image45.png"/><Relationship Id="rId23" Type="http://schemas.openxmlformats.org/officeDocument/2006/relationships/image" Target="../media/image56.png"/><Relationship Id="rId1" Type="http://schemas.openxmlformats.org/officeDocument/2006/relationships/slideLayout" Target="../slideLayouts/slideLayout33.xml"/><Relationship Id="rId2" Type="http://schemas.openxmlformats.org/officeDocument/2006/relationships/notesSlide" Target="../notesSlides/notesSlide37.xml"/><Relationship Id="rId3" Type="http://schemas.openxmlformats.org/officeDocument/2006/relationships/hyperlink" Target="https://unsplash.com/" TargetMode="External"/><Relationship Id="rId4" Type="http://schemas.openxmlformats.org/officeDocument/2006/relationships/hyperlink" Target="https://pixabay.com/" TargetMode="External"/><Relationship Id="rId9" Type="http://schemas.openxmlformats.org/officeDocument/2006/relationships/hyperlink" Target="https://tiof.click/TIOFRepo" TargetMode="External"/><Relationship Id="rId15" Type="http://schemas.openxmlformats.org/officeDocument/2006/relationships/hyperlink" Target="https://tiof.click/TIOFTwitter" TargetMode="External"/><Relationship Id="rId14" Type="http://schemas.openxmlformats.org/officeDocument/2006/relationships/image" Target="../media/image46.png"/><Relationship Id="rId17" Type="http://schemas.openxmlformats.org/officeDocument/2006/relationships/hyperlink" Target="https://tiof.click/TIOFYoutube" TargetMode="External"/><Relationship Id="rId16" Type="http://schemas.openxmlformats.org/officeDocument/2006/relationships/image" Target="../media/image50.png"/><Relationship Id="rId5" Type="http://schemas.openxmlformats.org/officeDocument/2006/relationships/hyperlink" Target="https://burst.shopify.com/" TargetMode="External"/><Relationship Id="rId19" Type="http://schemas.openxmlformats.org/officeDocument/2006/relationships/image" Target="../media/image53.png"/><Relationship Id="rId6" Type="http://schemas.openxmlformats.org/officeDocument/2006/relationships/hyperlink" Target="https://tiof.click/DCDRWeb" TargetMode="External"/><Relationship Id="rId18" Type="http://schemas.openxmlformats.org/officeDocument/2006/relationships/image" Target="../media/image49.png"/><Relationship Id="rId7" Type="http://schemas.openxmlformats.org/officeDocument/2006/relationships/hyperlink" Target="https://tiof.click/TIOFWeb" TargetMode="External"/><Relationship Id="rId8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2" name="Google Shape;152;p37"/>
          <p:cNvPicPr preferRelativeResize="0"/>
          <p:nvPr/>
        </p:nvPicPr>
        <p:blipFill rotWithShape="1">
          <a:blip r:embed="rId3">
            <a:alphaModFix/>
          </a:blip>
          <a:srcRect b="258" l="0" r="0" t="258"/>
          <a:stretch/>
        </p:blipFill>
        <p:spPr>
          <a:xfrm>
            <a:off x="0" y="0"/>
            <a:ext cx="9144003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53" name="Google Shape;153;p37"/>
          <p:cNvSpPr txBox="1"/>
          <p:nvPr/>
        </p:nvSpPr>
        <p:spPr>
          <a:xfrm>
            <a:off x="0" y="4774200"/>
            <a:ext cx="9144000" cy="369300"/>
          </a:xfrm>
          <a:prstGeom prst="rect">
            <a:avLst/>
          </a:prstGeom>
          <a:solidFill>
            <a:srgbClr val="000000">
              <a:alpha val="47490"/>
            </a:srgbClr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chemeClr val="lt1"/>
                </a:solidFill>
                <a:uFill>
                  <a:noFill/>
                </a:uFill>
                <a:latin typeface="Montserrat Light"/>
                <a:ea typeface="Montserrat Light"/>
                <a:cs typeface="Montserrat Light"/>
                <a:sym typeface="Montserrat Light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TheIOFoundation.org</a:t>
            </a:r>
            <a:r>
              <a:rPr lang="en-GB" sz="1200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    |     </a:t>
            </a:r>
            <a:r>
              <a:rPr lang="en-GB" sz="1200">
                <a:solidFill>
                  <a:schemeClr val="lt1"/>
                </a:solidFill>
                <a:uFill>
                  <a:noFill/>
                </a:uFill>
                <a:latin typeface="Montserrat Light"/>
                <a:ea typeface="Montserrat Light"/>
                <a:cs typeface="Montserrat Light"/>
                <a:sym typeface="Montserrat Light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Contact@TheIOFoundation</a:t>
            </a:r>
            <a:r>
              <a:rPr lang="en-GB" sz="1200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    |     </a:t>
            </a:r>
            <a:r>
              <a:rPr lang="en-GB" sz="1200">
                <a:solidFill>
                  <a:schemeClr val="lt1"/>
                </a:solidFill>
                <a:uFill>
                  <a:noFill/>
                </a:uFill>
                <a:latin typeface="Montserrat Light"/>
                <a:ea typeface="Montserrat Light"/>
                <a:cs typeface="Montserrat Light"/>
                <a:sym typeface="Montserrat Light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Join.TheIOFoundation.org</a:t>
            </a:r>
            <a:endParaRPr sz="1200">
              <a:solidFill>
                <a:schemeClr val="lt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4E5056"/>
        </a:solidFill>
      </p:bgPr>
    </p:bg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8" name="Google Shape;158;p38"/>
          <p:cNvPicPr preferRelativeResize="0"/>
          <p:nvPr/>
        </p:nvPicPr>
        <p:blipFill rotWithShape="1">
          <a:blip r:embed="rId3">
            <a:alphaModFix/>
          </a:blip>
          <a:srcRect b="31605" l="0" r="0" t="31609"/>
          <a:stretch/>
        </p:blipFill>
        <p:spPr>
          <a:xfrm>
            <a:off x="0" y="0"/>
            <a:ext cx="9144000" cy="5143507"/>
          </a:xfrm>
          <a:prstGeom prst="rect">
            <a:avLst/>
          </a:prstGeom>
          <a:noFill/>
          <a:ln>
            <a:noFill/>
          </a:ln>
        </p:spPr>
      </p:pic>
      <p:pic>
        <p:nvPicPr>
          <p:cNvPr id="159" name="Google Shape;159;p38">
            <a:hlinkClick r:id="rId4"/>
          </p:cNvPr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013826" y="228600"/>
            <a:ext cx="1116350" cy="111635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60" name="Google Shape;160;p38"/>
          <p:cNvCxnSpPr/>
          <p:nvPr/>
        </p:nvCxnSpPr>
        <p:spPr>
          <a:xfrm>
            <a:off x="579001" y="613075"/>
            <a:ext cx="3259500" cy="0"/>
          </a:xfrm>
          <a:prstGeom prst="straightConnector1">
            <a:avLst/>
          </a:prstGeom>
          <a:noFill/>
          <a:ln cap="flat" cmpd="sng" w="19050">
            <a:solidFill>
              <a:srgbClr val="66B5C5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61" name="Google Shape;161;p38"/>
          <p:cNvSpPr txBox="1"/>
          <p:nvPr/>
        </p:nvSpPr>
        <p:spPr>
          <a:xfrm>
            <a:off x="0" y="4774200"/>
            <a:ext cx="9144000" cy="369300"/>
          </a:xfrm>
          <a:prstGeom prst="rect">
            <a:avLst/>
          </a:prstGeom>
          <a:solidFill>
            <a:srgbClr val="000000">
              <a:alpha val="47490"/>
            </a:srgbClr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chemeClr val="lt1"/>
                </a:solidFill>
                <a:uFill>
                  <a:noFill/>
                </a:uFill>
                <a:latin typeface="Montserrat Light"/>
                <a:ea typeface="Montserrat Light"/>
                <a:cs typeface="Montserrat Light"/>
                <a:sym typeface="Montserrat Light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TheIOFoundation.org</a:t>
            </a:r>
            <a:r>
              <a:rPr lang="en-GB" sz="1200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    |     </a:t>
            </a:r>
            <a:r>
              <a:rPr lang="en-GB" sz="1200">
                <a:solidFill>
                  <a:schemeClr val="lt1"/>
                </a:solidFill>
                <a:uFill>
                  <a:noFill/>
                </a:uFill>
                <a:latin typeface="Montserrat Light"/>
                <a:ea typeface="Montserrat Light"/>
                <a:cs typeface="Montserrat Light"/>
                <a:sym typeface="Montserrat Light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Contact@TheIOFoundation</a:t>
            </a:r>
            <a:r>
              <a:rPr lang="en-GB" sz="1200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    |     </a:t>
            </a:r>
            <a:r>
              <a:rPr lang="en-GB" sz="1200">
                <a:solidFill>
                  <a:schemeClr val="lt1"/>
                </a:solidFill>
                <a:uFill>
                  <a:noFill/>
                </a:uFill>
                <a:latin typeface="Montserrat Light"/>
                <a:ea typeface="Montserrat Light"/>
                <a:cs typeface="Montserrat Light"/>
                <a:sym typeface="Montserrat Light"/>
                <a:hlinkClick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Join.TheIOFoundation.org</a:t>
            </a:r>
            <a:endParaRPr sz="1200">
              <a:solidFill>
                <a:schemeClr val="lt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cxnSp>
        <p:nvCxnSpPr>
          <p:cNvPr id="162" name="Google Shape;162;p38"/>
          <p:cNvCxnSpPr/>
          <p:nvPr/>
        </p:nvCxnSpPr>
        <p:spPr>
          <a:xfrm>
            <a:off x="5305501" y="613075"/>
            <a:ext cx="3259500" cy="0"/>
          </a:xfrm>
          <a:prstGeom prst="straightConnector1">
            <a:avLst/>
          </a:prstGeom>
          <a:noFill/>
          <a:ln cap="flat" cmpd="sng" w="19050">
            <a:solidFill>
              <a:srgbClr val="66B5C5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63" name="Google Shape;163;p38"/>
          <p:cNvSpPr txBox="1"/>
          <p:nvPr/>
        </p:nvSpPr>
        <p:spPr>
          <a:xfrm>
            <a:off x="0" y="2842788"/>
            <a:ext cx="9144000" cy="769500"/>
          </a:xfrm>
          <a:prstGeom prst="rect">
            <a:avLst/>
          </a:prstGeom>
          <a:solidFill>
            <a:srgbClr val="000000">
              <a:alpha val="47490"/>
            </a:srgbClr>
          </a:solidFill>
          <a:ln>
            <a:noFill/>
          </a:ln>
          <a:effectLst>
            <a:outerShdw blurRad="71438" rotWithShape="0" algn="bl" dir="3840000" dist="28575">
              <a:schemeClr val="dk1">
                <a:alpha val="83000"/>
              </a:schemeClr>
            </a:outerShdw>
          </a:effectLst>
        </p:spPr>
        <p:txBody>
          <a:bodyPr anchorCtr="0" anchor="t" bIns="182875" lIns="0" spcFirstLastPara="1" rIns="0" wrap="square" tIns="18287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GB" sz="26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Protecting your data </a:t>
            </a:r>
            <a:r>
              <a:rPr b="1" lang="en-GB" sz="2600">
                <a:solidFill>
                  <a:srgbClr val="66B5C5"/>
                </a:solidFill>
                <a:latin typeface="Montserrat"/>
                <a:ea typeface="Montserrat"/>
                <a:cs typeface="Montserrat"/>
                <a:sym typeface="Montserrat"/>
              </a:rPr>
              <a:t>by design</a:t>
            </a:r>
            <a:endParaRPr b="1" sz="2600">
              <a:solidFill>
                <a:srgbClr val="66B5C5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64" name="Google Shape;164;p38"/>
          <p:cNvSpPr txBox="1"/>
          <p:nvPr/>
        </p:nvSpPr>
        <p:spPr>
          <a:xfrm>
            <a:off x="0" y="1739688"/>
            <a:ext cx="9144000" cy="861900"/>
          </a:xfrm>
          <a:prstGeom prst="rect">
            <a:avLst/>
          </a:prstGeom>
          <a:solidFill>
            <a:srgbClr val="000000">
              <a:alpha val="47490"/>
            </a:srgbClr>
          </a:solidFill>
          <a:ln>
            <a:noFill/>
          </a:ln>
          <a:effectLst>
            <a:outerShdw blurRad="71438" rotWithShape="0" algn="bl" dir="3840000" dist="28575">
              <a:schemeClr val="dk1">
                <a:alpha val="83000"/>
              </a:schemeClr>
            </a:outerShdw>
          </a:effectLst>
        </p:spPr>
        <p:txBody>
          <a:bodyPr anchorCtr="0" anchor="t" bIns="137150" lIns="0" spcFirstLastPara="1" rIns="0" wrap="square" tIns="137150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3800">
                <a:solidFill>
                  <a:srgbClr val="F79552"/>
                </a:solidFill>
                <a:latin typeface="Montserrat"/>
                <a:ea typeface="Montserrat"/>
                <a:cs typeface="Montserrat"/>
                <a:sym typeface="Montserrat"/>
              </a:rPr>
              <a:t>Data-Centric</a:t>
            </a:r>
            <a:r>
              <a:rPr b="1" lang="en-GB" sz="3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Digital Rights</a:t>
            </a:r>
            <a:endParaRPr sz="2600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9" name="Google Shape;169;p39"/>
          <p:cNvPicPr preferRelativeResize="0"/>
          <p:nvPr/>
        </p:nvPicPr>
        <p:blipFill rotWithShape="1">
          <a:blip r:embed="rId3">
            <a:alphaModFix/>
          </a:blip>
          <a:srcRect b="12617" l="50819" r="15321" t="0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" name="Google Shape;170;p39">
            <a:hlinkClick r:id="rId4"/>
          </p:cNvPr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933151" y="228600"/>
            <a:ext cx="1116350" cy="111635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71" name="Google Shape;171;p39"/>
          <p:cNvCxnSpPr/>
          <p:nvPr/>
        </p:nvCxnSpPr>
        <p:spPr>
          <a:xfrm>
            <a:off x="579001" y="613075"/>
            <a:ext cx="7334100" cy="0"/>
          </a:xfrm>
          <a:prstGeom prst="straightConnector1">
            <a:avLst/>
          </a:prstGeom>
          <a:noFill/>
          <a:ln cap="flat" cmpd="sng" w="19050">
            <a:solidFill>
              <a:srgbClr val="66B5C5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72" name="Google Shape;172;p39"/>
          <p:cNvSpPr txBox="1"/>
          <p:nvPr/>
        </p:nvSpPr>
        <p:spPr>
          <a:xfrm>
            <a:off x="0" y="4774200"/>
            <a:ext cx="9144000" cy="369300"/>
          </a:xfrm>
          <a:prstGeom prst="rect">
            <a:avLst/>
          </a:prstGeom>
          <a:solidFill>
            <a:srgbClr val="50919F">
              <a:alpha val="81560"/>
            </a:srgbClr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chemeClr val="lt1"/>
                </a:solidFill>
                <a:uFill>
                  <a:noFill/>
                </a:uFill>
                <a:latin typeface="Montserrat Light"/>
                <a:ea typeface="Montserrat Light"/>
                <a:cs typeface="Montserrat Light"/>
                <a:sym typeface="Montserrat Light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TheIOFoundation.org</a:t>
            </a:r>
            <a:r>
              <a:rPr lang="en-GB" sz="1200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    |     </a:t>
            </a:r>
            <a:r>
              <a:rPr lang="en-GB" sz="1200">
                <a:solidFill>
                  <a:schemeClr val="lt1"/>
                </a:solidFill>
                <a:uFill>
                  <a:noFill/>
                </a:uFill>
                <a:latin typeface="Montserrat Light"/>
                <a:ea typeface="Montserrat Light"/>
                <a:cs typeface="Montserrat Light"/>
                <a:sym typeface="Montserrat Light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Contact@TheIOFoundation</a:t>
            </a:r>
            <a:r>
              <a:rPr lang="en-GB" sz="1200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    |     </a:t>
            </a:r>
            <a:r>
              <a:rPr lang="en-GB" sz="1200">
                <a:solidFill>
                  <a:schemeClr val="lt1"/>
                </a:solidFill>
                <a:uFill>
                  <a:noFill/>
                </a:uFill>
                <a:latin typeface="Montserrat Light"/>
                <a:ea typeface="Montserrat Light"/>
                <a:cs typeface="Montserrat Light"/>
                <a:sym typeface="Montserrat Light"/>
                <a:hlinkClick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Join.TheIOFoundation.org</a:t>
            </a:r>
            <a:endParaRPr sz="1200">
              <a:solidFill>
                <a:schemeClr val="lt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173" name="Google Shape;173;p39"/>
          <p:cNvSpPr txBox="1"/>
          <p:nvPr/>
        </p:nvSpPr>
        <p:spPr>
          <a:xfrm>
            <a:off x="781050" y="930838"/>
            <a:ext cx="5848500" cy="369300"/>
          </a:xfrm>
          <a:prstGeom prst="rect">
            <a:avLst/>
          </a:prstGeom>
          <a:noFill/>
          <a:ln>
            <a:noFill/>
          </a:ln>
          <a:effectLst>
            <a:outerShdw blurRad="71438" rotWithShape="0" algn="bl" dir="3840000" dist="28575">
              <a:schemeClr val="dk1">
                <a:alpha val="83000"/>
              </a:schemeClr>
            </a:outerShdw>
          </a:effectLst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4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ABOUT THE IO FOUNDATION</a:t>
            </a:r>
            <a:endParaRPr b="1" sz="24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74" name="Google Shape;174;p39"/>
          <p:cNvSpPr txBox="1"/>
          <p:nvPr/>
        </p:nvSpPr>
        <p:spPr>
          <a:xfrm>
            <a:off x="781050" y="1687575"/>
            <a:ext cx="5162400" cy="1454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The IO Foundation (TIOF) is a global for-impact NGO advocating for </a:t>
            </a:r>
            <a:r>
              <a:rPr lang="en-GB" u="sng">
                <a:solidFill>
                  <a:srgbClr val="F79552"/>
                </a:solidFill>
                <a:latin typeface="Montserrat Medium"/>
                <a:ea typeface="Montserrat Medium"/>
                <a:cs typeface="Montserrat Medium"/>
                <a:sym typeface="Montserrat Medium"/>
                <a:hlinkClick r:id="rId9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Data-Centric Digital Rights</a:t>
            </a:r>
            <a:r>
              <a:rPr lang="en-GB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to establish a more solid approach to Rights from a technical standards perspective and to raise awareness on the critical role of programmers as the </a:t>
            </a:r>
            <a:endParaRPr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u="sng">
                <a:solidFill>
                  <a:srgbClr val="F79552"/>
                </a:solidFill>
                <a:latin typeface="Montserrat Medium"/>
                <a:ea typeface="Montserrat Medium"/>
                <a:cs typeface="Montserrat Medium"/>
                <a:sym typeface="Montserrat Medium"/>
                <a:hlinkClick r:id="rId10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Next Generation of Human and Digital Rights defenders.</a:t>
            </a:r>
            <a:endParaRPr>
              <a:solidFill>
                <a:srgbClr val="F79552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175" name="Google Shape;175;p39"/>
          <p:cNvSpPr/>
          <p:nvPr/>
        </p:nvSpPr>
        <p:spPr>
          <a:xfrm>
            <a:off x="650075" y="1011800"/>
            <a:ext cx="50100" cy="210000"/>
          </a:xfrm>
          <a:prstGeom prst="rect">
            <a:avLst/>
          </a:prstGeom>
          <a:solidFill>
            <a:srgbClr val="F79552"/>
          </a:solidFill>
          <a:ln cap="flat" cmpd="sng" w="9525">
            <a:solidFill>
              <a:srgbClr val="F7955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0" name="Google Shape;180;p40"/>
          <p:cNvPicPr preferRelativeResize="0"/>
          <p:nvPr/>
        </p:nvPicPr>
        <p:blipFill rotWithShape="1">
          <a:blip r:embed="rId3">
            <a:alphaModFix/>
          </a:blip>
          <a:srcRect b="44200" l="21735" r="23583" t="8087"/>
          <a:stretch/>
        </p:blipFill>
        <p:spPr>
          <a:xfrm>
            <a:off x="0" y="0"/>
            <a:ext cx="9143997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81" name="Google Shape;181;p40">
            <a:hlinkClick r:id="rId4"/>
          </p:cNvPr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933151" y="228600"/>
            <a:ext cx="1116350" cy="111635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82" name="Google Shape;182;p40"/>
          <p:cNvCxnSpPr/>
          <p:nvPr/>
        </p:nvCxnSpPr>
        <p:spPr>
          <a:xfrm>
            <a:off x="579001" y="613075"/>
            <a:ext cx="7334100" cy="0"/>
          </a:xfrm>
          <a:prstGeom prst="straightConnector1">
            <a:avLst/>
          </a:prstGeom>
          <a:noFill/>
          <a:ln cap="flat" cmpd="sng" w="19050">
            <a:solidFill>
              <a:srgbClr val="66B5C5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83" name="Google Shape;183;p40"/>
          <p:cNvSpPr txBox="1"/>
          <p:nvPr/>
        </p:nvSpPr>
        <p:spPr>
          <a:xfrm>
            <a:off x="0" y="4774200"/>
            <a:ext cx="9144000" cy="369300"/>
          </a:xfrm>
          <a:prstGeom prst="rect">
            <a:avLst/>
          </a:prstGeom>
          <a:solidFill>
            <a:srgbClr val="50919F">
              <a:alpha val="81560"/>
            </a:srgbClr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chemeClr val="lt1"/>
                </a:solidFill>
                <a:uFill>
                  <a:noFill/>
                </a:uFill>
                <a:latin typeface="Montserrat Light"/>
                <a:ea typeface="Montserrat Light"/>
                <a:cs typeface="Montserrat Light"/>
                <a:sym typeface="Montserrat Light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TheIOFoundation.org</a:t>
            </a:r>
            <a:r>
              <a:rPr lang="en-GB" sz="1200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    |     </a:t>
            </a:r>
            <a:r>
              <a:rPr lang="en-GB" sz="1200">
                <a:solidFill>
                  <a:schemeClr val="lt1"/>
                </a:solidFill>
                <a:uFill>
                  <a:noFill/>
                </a:uFill>
                <a:latin typeface="Montserrat Light"/>
                <a:ea typeface="Montserrat Light"/>
                <a:cs typeface="Montserrat Light"/>
                <a:sym typeface="Montserrat Light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Contact@TheIOFoundation</a:t>
            </a:r>
            <a:r>
              <a:rPr lang="en-GB" sz="1200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    |     </a:t>
            </a:r>
            <a:r>
              <a:rPr lang="en-GB" sz="1200">
                <a:solidFill>
                  <a:schemeClr val="lt1"/>
                </a:solidFill>
                <a:uFill>
                  <a:noFill/>
                </a:uFill>
                <a:latin typeface="Montserrat Light"/>
                <a:ea typeface="Montserrat Light"/>
                <a:cs typeface="Montserrat Light"/>
                <a:sym typeface="Montserrat Light"/>
                <a:hlinkClick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Join.TheIOFoundation.org</a:t>
            </a:r>
            <a:endParaRPr sz="1200">
              <a:solidFill>
                <a:schemeClr val="lt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184" name="Google Shape;184;p40"/>
          <p:cNvSpPr txBox="1"/>
          <p:nvPr/>
        </p:nvSpPr>
        <p:spPr>
          <a:xfrm>
            <a:off x="781050" y="930838"/>
            <a:ext cx="5848500" cy="369300"/>
          </a:xfrm>
          <a:prstGeom prst="rect">
            <a:avLst/>
          </a:prstGeom>
          <a:noFill/>
          <a:ln>
            <a:noFill/>
          </a:ln>
          <a:effectLst>
            <a:outerShdw blurRad="71438" rotWithShape="0" algn="bl" dir="3840000" dist="28575">
              <a:schemeClr val="dk1">
                <a:alpha val="83000"/>
              </a:schemeClr>
            </a:outerShdw>
          </a:effectLst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4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AGENDA</a:t>
            </a:r>
            <a:endParaRPr b="1" sz="24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85" name="Google Shape;185;p40"/>
          <p:cNvSpPr txBox="1"/>
          <p:nvPr/>
        </p:nvSpPr>
        <p:spPr>
          <a:xfrm>
            <a:off x="781050" y="1687575"/>
            <a:ext cx="4857600" cy="187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Presenting observed challenges</a:t>
            </a:r>
            <a:endParaRPr sz="1800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Introduction to the DCDR Framework</a:t>
            </a:r>
            <a:endParaRPr sz="1800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Applications of the DCDR Framework</a:t>
            </a:r>
            <a:endParaRPr sz="1800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186" name="Google Shape;186;p40"/>
          <p:cNvSpPr/>
          <p:nvPr/>
        </p:nvSpPr>
        <p:spPr>
          <a:xfrm>
            <a:off x="650075" y="1011800"/>
            <a:ext cx="50100" cy="210000"/>
          </a:xfrm>
          <a:prstGeom prst="rect">
            <a:avLst/>
          </a:prstGeom>
          <a:solidFill>
            <a:srgbClr val="F79552"/>
          </a:solidFill>
          <a:ln cap="flat" cmpd="sng" w="9525">
            <a:solidFill>
              <a:srgbClr val="F7955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1" name="Google Shape;191;p41"/>
          <p:cNvPicPr preferRelativeResize="0"/>
          <p:nvPr/>
        </p:nvPicPr>
        <p:blipFill rotWithShape="1">
          <a:blip r:embed="rId3">
            <a:alphaModFix/>
          </a:blip>
          <a:srcRect b="6475" l="7263" r="10009" t="23667"/>
          <a:stretch/>
        </p:blipFill>
        <p:spPr>
          <a:xfrm flipH="1">
            <a:off x="1" y="0"/>
            <a:ext cx="9143997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92" name="Google Shape;192;p41">
            <a:hlinkClick r:id="rId4"/>
          </p:cNvPr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933151" y="228600"/>
            <a:ext cx="1116350" cy="111635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93" name="Google Shape;193;p41"/>
          <p:cNvCxnSpPr/>
          <p:nvPr/>
        </p:nvCxnSpPr>
        <p:spPr>
          <a:xfrm>
            <a:off x="579001" y="613075"/>
            <a:ext cx="7334100" cy="0"/>
          </a:xfrm>
          <a:prstGeom prst="straightConnector1">
            <a:avLst/>
          </a:prstGeom>
          <a:noFill/>
          <a:ln cap="flat" cmpd="sng" w="19050">
            <a:solidFill>
              <a:srgbClr val="66B5C5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94" name="Google Shape;194;p41"/>
          <p:cNvSpPr txBox="1"/>
          <p:nvPr/>
        </p:nvSpPr>
        <p:spPr>
          <a:xfrm>
            <a:off x="0" y="4774200"/>
            <a:ext cx="9144000" cy="369300"/>
          </a:xfrm>
          <a:prstGeom prst="rect">
            <a:avLst/>
          </a:prstGeom>
          <a:solidFill>
            <a:srgbClr val="50919F">
              <a:alpha val="81560"/>
            </a:srgbClr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chemeClr val="lt1"/>
                </a:solidFill>
                <a:uFill>
                  <a:noFill/>
                </a:uFill>
                <a:latin typeface="Montserrat Light"/>
                <a:ea typeface="Montserrat Light"/>
                <a:cs typeface="Montserrat Light"/>
                <a:sym typeface="Montserrat Light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TheIOFoundation.org</a:t>
            </a:r>
            <a:r>
              <a:rPr lang="en-GB" sz="1200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    |     </a:t>
            </a:r>
            <a:r>
              <a:rPr lang="en-GB" sz="1200">
                <a:solidFill>
                  <a:schemeClr val="lt1"/>
                </a:solidFill>
                <a:uFill>
                  <a:noFill/>
                </a:uFill>
                <a:latin typeface="Montserrat Light"/>
                <a:ea typeface="Montserrat Light"/>
                <a:cs typeface="Montserrat Light"/>
                <a:sym typeface="Montserrat Light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Contact@TheIOFoundation</a:t>
            </a:r>
            <a:r>
              <a:rPr lang="en-GB" sz="1200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    |     </a:t>
            </a:r>
            <a:r>
              <a:rPr lang="en-GB" sz="1200">
                <a:solidFill>
                  <a:schemeClr val="lt1"/>
                </a:solidFill>
                <a:uFill>
                  <a:noFill/>
                </a:uFill>
                <a:latin typeface="Montserrat Light"/>
                <a:ea typeface="Montserrat Light"/>
                <a:cs typeface="Montserrat Light"/>
                <a:sym typeface="Montserrat Light"/>
                <a:hlinkClick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Join.TheIOFoundation.org</a:t>
            </a:r>
            <a:endParaRPr sz="1200">
              <a:solidFill>
                <a:schemeClr val="lt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195" name="Google Shape;195;p41"/>
          <p:cNvSpPr txBox="1"/>
          <p:nvPr/>
        </p:nvSpPr>
        <p:spPr>
          <a:xfrm>
            <a:off x="0" y="1739688"/>
            <a:ext cx="9144000" cy="954300"/>
          </a:xfrm>
          <a:prstGeom prst="rect">
            <a:avLst/>
          </a:prstGeom>
          <a:solidFill>
            <a:srgbClr val="000000">
              <a:alpha val="47490"/>
            </a:srgbClr>
          </a:solidFill>
          <a:ln>
            <a:noFill/>
          </a:ln>
          <a:effectLst>
            <a:outerShdw blurRad="71438" rotWithShape="0" algn="bl" dir="3840000" dist="28575">
              <a:schemeClr val="dk1">
                <a:alpha val="83000"/>
              </a:schemeClr>
            </a:outerShdw>
          </a:effectLst>
        </p:spPr>
        <p:txBody>
          <a:bodyPr anchorCtr="0" anchor="t" bIns="182875" lIns="0" spcFirstLastPara="1" rIns="0" wrap="square" tIns="18287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3800">
                <a:solidFill>
                  <a:srgbClr val="F79552"/>
                </a:solidFill>
                <a:latin typeface="Montserrat"/>
                <a:ea typeface="Montserrat"/>
                <a:cs typeface="Montserrat"/>
                <a:sym typeface="Montserrat"/>
              </a:rPr>
              <a:t>PART I</a:t>
            </a:r>
            <a:endParaRPr b="1" sz="3800">
              <a:solidFill>
                <a:srgbClr val="F7955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96" name="Google Shape;196;p41"/>
          <p:cNvSpPr txBox="1"/>
          <p:nvPr/>
        </p:nvSpPr>
        <p:spPr>
          <a:xfrm>
            <a:off x="0" y="2847188"/>
            <a:ext cx="9144000" cy="677100"/>
          </a:xfrm>
          <a:prstGeom prst="rect">
            <a:avLst/>
          </a:prstGeom>
          <a:solidFill>
            <a:srgbClr val="000000">
              <a:alpha val="47490"/>
            </a:srgbClr>
          </a:solidFill>
          <a:ln>
            <a:noFill/>
          </a:ln>
          <a:effectLst>
            <a:outerShdw blurRad="71438" rotWithShape="0" algn="bl" dir="3840000" dist="28575">
              <a:schemeClr val="dk1">
                <a:alpha val="83000"/>
              </a:schemeClr>
            </a:outerShdw>
          </a:effectLst>
        </p:spPr>
        <p:txBody>
          <a:bodyPr anchorCtr="0" anchor="t" bIns="137150" lIns="0" spcFirstLastPara="1" rIns="0" wrap="square" tIns="137150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600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THE CURRENT STATE OF AFFAIRS</a:t>
            </a:r>
            <a:endParaRPr sz="2600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1" name="Google Shape;201;p42"/>
          <p:cNvPicPr preferRelativeResize="0"/>
          <p:nvPr/>
        </p:nvPicPr>
        <p:blipFill rotWithShape="1">
          <a:blip r:embed="rId3">
            <a:alphaModFix/>
          </a:blip>
          <a:srcRect b="-1510" l="6261" r="0" t="22415"/>
          <a:stretch/>
        </p:blipFill>
        <p:spPr>
          <a:xfrm>
            <a:off x="0" y="0"/>
            <a:ext cx="9144006" cy="5143504"/>
          </a:xfrm>
          <a:prstGeom prst="rect">
            <a:avLst/>
          </a:prstGeom>
          <a:noFill/>
          <a:ln>
            <a:noFill/>
          </a:ln>
        </p:spPr>
      </p:pic>
      <p:pic>
        <p:nvPicPr>
          <p:cNvPr id="202" name="Google Shape;202;p42">
            <a:hlinkClick r:id="rId4"/>
          </p:cNvPr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933151" y="228600"/>
            <a:ext cx="1116350" cy="111635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03" name="Google Shape;203;p42"/>
          <p:cNvCxnSpPr/>
          <p:nvPr/>
        </p:nvCxnSpPr>
        <p:spPr>
          <a:xfrm>
            <a:off x="579001" y="613075"/>
            <a:ext cx="7334100" cy="0"/>
          </a:xfrm>
          <a:prstGeom prst="straightConnector1">
            <a:avLst/>
          </a:prstGeom>
          <a:noFill/>
          <a:ln cap="flat" cmpd="sng" w="19050">
            <a:solidFill>
              <a:srgbClr val="66B5C5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04" name="Google Shape;204;p42"/>
          <p:cNvSpPr txBox="1"/>
          <p:nvPr/>
        </p:nvSpPr>
        <p:spPr>
          <a:xfrm>
            <a:off x="0" y="4774200"/>
            <a:ext cx="9144000" cy="369300"/>
          </a:xfrm>
          <a:prstGeom prst="rect">
            <a:avLst/>
          </a:prstGeom>
          <a:solidFill>
            <a:srgbClr val="50919F">
              <a:alpha val="81560"/>
            </a:srgbClr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chemeClr val="lt1"/>
                </a:solidFill>
                <a:uFill>
                  <a:noFill/>
                </a:uFill>
                <a:latin typeface="Montserrat Light"/>
                <a:ea typeface="Montserrat Light"/>
                <a:cs typeface="Montserrat Light"/>
                <a:sym typeface="Montserrat Light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TheIOFoundation.org</a:t>
            </a:r>
            <a:r>
              <a:rPr lang="en-GB" sz="1200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    |     </a:t>
            </a:r>
            <a:r>
              <a:rPr lang="en-GB" sz="1200">
                <a:solidFill>
                  <a:schemeClr val="lt1"/>
                </a:solidFill>
                <a:uFill>
                  <a:noFill/>
                </a:uFill>
                <a:latin typeface="Montserrat Light"/>
                <a:ea typeface="Montserrat Light"/>
                <a:cs typeface="Montserrat Light"/>
                <a:sym typeface="Montserrat Light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Contact@TheIOFoundation</a:t>
            </a:r>
            <a:r>
              <a:rPr lang="en-GB" sz="1200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    |     </a:t>
            </a:r>
            <a:r>
              <a:rPr lang="en-GB" sz="1200">
                <a:solidFill>
                  <a:schemeClr val="lt1"/>
                </a:solidFill>
                <a:uFill>
                  <a:noFill/>
                </a:uFill>
                <a:latin typeface="Montserrat Light"/>
                <a:ea typeface="Montserrat Light"/>
                <a:cs typeface="Montserrat Light"/>
                <a:sym typeface="Montserrat Light"/>
                <a:hlinkClick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Join.TheIOFoundation.org</a:t>
            </a:r>
            <a:endParaRPr sz="1200">
              <a:solidFill>
                <a:schemeClr val="lt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205" name="Google Shape;205;p42"/>
          <p:cNvSpPr txBox="1"/>
          <p:nvPr/>
        </p:nvSpPr>
        <p:spPr>
          <a:xfrm>
            <a:off x="0" y="1739688"/>
            <a:ext cx="9144000" cy="954300"/>
          </a:xfrm>
          <a:prstGeom prst="rect">
            <a:avLst/>
          </a:prstGeom>
          <a:solidFill>
            <a:srgbClr val="000000">
              <a:alpha val="47490"/>
            </a:srgbClr>
          </a:solidFill>
          <a:ln>
            <a:noFill/>
          </a:ln>
          <a:effectLst>
            <a:outerShdw blurRad="71438" rotWithShape="0" algn="bl" dir="3840000" dist="28575">
              <a:schemeClr val="dk1">
                <a:alpha val="83000"/>
              </a:schemeClr>
            </a:outerShdw>
          </a:effectLst>
        </p:spPr>
        <p:txBody>
          <a:bodyPr anchorCtr="0" anchor="t" bIns="182875" lIns="0" spcFirstLastPara="1" rIns="0" wrap="square" tIns="18287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3800">
                <a:solidFill>
                  <a:srgbClr val="F79552"/>
                </a:solidFill>
                <a:latin typeface="Montserrat"/>
                <a:ea typeface="Montserrat"/>
                <a:cs typeface="Montserrat"/>
                <a:sym typeface="Montserrat"/>
              </a:rPr>
              <a:t>FALLACY</a:t>
            </a:r>
            <a:endParaRPr b="1" sz="3800">
              <a:solidFill>
                <a:srgbClr val="F7955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06" name="Google Shape;206;p42"/>
          <p:cNvSpPr txBox="1"/>
          <p:nvPr/>
        </p:nvSpPr>
        <p:spPr>
          <a:xfrm>
            <a:off x="0" y="2847188"/>
            <a:ext cx="9144000" cy="677100"/>
          </a:xfrm>
          <a:prstGeom prst="rect">
            <a:avLst/>
          </a:prstGeom>
          <a:solidFill>
            <a:srgbClr val="000000">
              <a:alpha val="47490"/>
            </a:srgbClr>
          </a:solidFill>
          <a:ln>
            <a:noFill/>
          </a:ln>
          <a:effectLst>
            <a:outerShdw blurRad="71438" rotWithShape="0" algn="bl" dir="3840000" dist="28575">
              <a:schemeClr val="dk1">
                <a:alpha val="83000"/>
              </a:schemeClr>
            </a:outerShdw>
          </a:effectLst>
        </p:spPr>
        <p:txBody>
          <a:bodyPr anchorCtr="0" anchor="t" bIns="137150" lIns="0" spcFirstLastPara="1" rIns="0" wrap="square" tIns="137150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600">
                <a:solidFill>
                  <a:srgbClr val="66B5C5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ALL OF YOU </a:t>
            </a:r>
            <a:r>
              <a:rPr lang="en-GB" sz="2600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A HACKER</a:t>
            </a:r>
            <a:endParaRPr sz="2600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1" name="Google Shape;211;p43"/>
          <p:cNvPicPr preferRelativeResize="0"/>
          <p:nvPr/>
        </p:nvPicPr>
        <p:blipFill rotWithShape="1">
          <a:blip r:embed="rId3">
            <a:alphaModFix/>
          </a:blip>
          <a:srcRect b="2389" l="0" r="0" t="2399"/>
          <a:stretch/>
        </p:blipFill>
        <p:spPr>
          <a:xfrm>
            <a:off x="3" y="0"/>
            <a:ext cx="9143997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12" name="Google Shape;212;p43">
            <a:hlinkClick r:id="rId4"/>
          </p:cNvPr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933151" y="228600"/>
            <a:ext cx="1116350" cy="111635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13" name="Google Shape;213;p43"/>
          <p:cNvCxnSpPr/>
          <p:nvPr/>
        </p:nvCxnSpPr>
        <p:spPr>
          <a:xfrm>
            <a:off x="579001" y="613075"/>
            <a:ext cx="7334100" cy="0"/>
          </a:xfrm>
          <a:prstGeom prst="straightConnector1">
            <a:avLst/>
          </a:prstGeom>
          <a:noFill/>
          <a:ln cap="flat" cmpd="sng" w="19050">
            <a:solidFill>
              <a:srgbClr val="66B5C5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14" name="Google Shape;214;p43"/>
          <p:cNvSpPr txBox="1"/>
          <p:nvPr/>
        </p:nvSpPr>
        <p:spPr>
          <a:xfrm>
            <a:off x="0" y="4774200"/>
            <a:ext cx="9144000" cy="369300"/>
          </a:xfrm>
          <a:prstGeom prst="rect">
            <a:avLst/>
          </a:prstGeom>
          <a:solidFill>
            <a:srgbClr val="50919F">
              <a:alpha val="81560"/>
            </a:srgbClr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chemeClr val="lt1"/>
                </a:solidFill>
                <a:uFill>
                  <a:noFill/>
                </a:uFill>
                <a:latin typeface="Montserrat Light"/>
                <a:ea typeface="Montserrat Light"/>
                <a:cs typeface="Montserrat Light"/>
                <a:sym typeface="Montserrat Light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TheIOFoundation.org</a:t>
            </a:r>
            <a:r>
              <a:rPr lang="en-GB" sz="1200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    |     </a:t>
            </a:r>
            <a:r>
              <a:rPr lang="en-GB" sz="1200">
                <a:solidFill>
                  <a:schemeClr val="lt1"/>
                </a:solidFill>
                <a:uFill>
                  <a:noFill/>
                </a:uFill>
                <a:latin typeface="Montserrat Light"/>
                <a:ea typeface="Montserrat Light"/>
                <a:cs typeface="Montserrat Light"/>
                <a:sym typeface="Montserrat Light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Contact@TheIOFoundation</a:t>
            </a:r>
            <a:r>
              <a:rPr lang="en-GB" sz="1200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    |     </a:t>
            </a:r>
            <a:r>
              <a:rPr lang="en-GB" sz="1200">
                <a:solidFill>
                  <a:schemeClr val="lt1"/>
                </a:solidFill>
                <a:uFill>
                  <a:noFill/>
                </a:uFill>
                <a:latin typeface="Montserrat Light"/>
                <a:ea typeface="Montserrat Light"/>
                <a:cs typeface="Montserrat Light"/>
                <a:sym typeface="Montserrat Light"/>
                <a:hlinkClick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Join.TheIOFoundation.org</a:t>
            </a:r>
            <a:endParaRPr sz="1200">
              <a:solidFill>
                <a:schemeClr val="lt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215" name="Google Shape;215;p43"/>
          <p:cNvSpPr txBox="1"/>
          <p:nvPr/>
        </p:nvSpPr>
        <p:spPr>
          <a:xfrm>
            <a:off x="0" y="1739700"/>
            <a:ext cx="4572000" cy="954300"/>
          </a:xfrm>
          <a:prstGeom prst="rect">
            <a:avLst/>
          </a:prstGeom>
          <a:solidFill>
            <a:srgbClr val="000000">
              <a:alpha val="47490"/>
            </a:srgbClr>
          </a:solidFill>
          <a:ln>
            <a:noFill/>
          </a:ln>
          <a:effectLst>
            <a:outerShdw blurRad="71438" rotWithShape="0" algn="bl" dir="3840000" dist="28575">
              <a:schemeClr val="dk1">
                <a:alpha val="83000"/>
              </a:schemeClr>
            </a:outerShdw>
          </a:effectLst>
        </p:spPr>
        <p:txBody>
          <a:bodyPr anchorCtr="0" anchor="t" bIns="182875" lIns="0" spcFirstLastPara="1" rIns="0" wrap="square" tIns="18287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3800">
                <a:solidFill>
                  <a:srgbClr val="F79552"/>
                </a:solidFill>
                <a:latin typeface="Montserrat"/>
                <a:ea typeface="Montserrat"/>
                <a:cs typeface="Montserrat"/>
                <a:sym typeface="Montserrat"/>
              </a:rPr>
              <a:t>EXAMINING</a:t>
            </a:r>
            <a:endParaRPr b="1" sz="3800">
              <a:solidFill>
                <a:srgbClr val="F7955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16" name="Google Shape;216;p43"/>
          <p:cNvSpPr txBox="1"/>
          <p:nvPr/>
        </p:nvSpPr>
        <p:spPr>
          <a:xfrm>
            <a:off x="0" y="2847200"/>
            <a:ext cx="4572000" cy="677100"/>
          </a:xfrm>
          <a:prstGeom prst="rect">
            <a:avLst/>
          </a:prstGeom>
          <a:solidFill>
            <a:srgbClr val="000000">
              <a:alpha val="47490"/>
            </a:srgbClr>
          </a:solidFill>
          <a:ln>
            <a:noFill/>
          </a:ln>
          <a:effectLst>
            <a:outerShdw blurRad="71438" rotWithShape="0" algn="bl" dir="3840000" dist="28575">
              <a:schemeClr val="dk1">
                <a:alpha val="83000"/>
              </a:schemeClr>
            </a:outerShdw>
          </a:effectLst>
        </p:spPr>
        <p:txBody>
          <a:bodyPr anchorCtr="0" anchor="t" bIns="137150" lIns="0" spcFirstLastPara="1" rIns="0" wrap="square" tIns="137150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600">
                <a:solidFill>
                  <a:srgbClr val="66B5C5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THE CAR INDUSTRY</a:t>
            </a:r>
            <a:endParaRPr sz="2600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1" name="Google Shape;221;p44"/>
          <p:cNvPicPr preferRelativeResize="0"/>
          <p:nvPr/>
        </p:nvPicPr>
        <p:blipFill rotWithShape="1">
          <a:blip r:embed="rId3">
            <a:alphaModFix/>
          </a:blip>
          <a:srcRect b="7806" l="0" r="0" t="7798"/>
          <a:stretch/>
        </p:blipFill>
        <p:spPr>
          <a:xfrm flipH="1">
            <a:off x="0" y="0"/>
            <a:ext cx="9143997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22" name="Google Shape;222;p44">
            <a:hlinkClick r:id="rId4"/>
          </p:cNvPr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933151" y="228600"/>
            <a:ext cx="1116350" cy="111635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23" name="Google Shape;223;p44"/>
          <p:cNvCxnSpPr/>
          <p:nvPr/>
        </p:nvCxnSpPr>
        <p:spPr>
          <a:xfrm>
            <a:off x="579001" y="613075"/>
            <a:ext cx="7334100" cy="0"/>
          </a:xfrm>
          <a:prstGeom prst="straightConnector1">
            <a:avLst/>
          </a:prstGeom>
          <a:noFill/>
          <a:ln cap="flat" cmpd="sng" w="19050">
            <a:solidFill>
              <a:srgbClr val="66B5C5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24" name="Google Shape;224;p44"/>
          <p:cNvSpPr txBox="1"/>
          <p:nvPr/>
        </p:nvSpPr>
        <p:spPr>
          <a:xfrm>
            <a:off x="0" y="4774200"/>
            <a:ext cx="9144000" cy="369300"/>
          </a:xfrm>
          <a:prstGeom prst="rect">
            <a:avLst/>
          </a:prstGeom>
          <a:solidFill>
            <a:srgbClr val="50919F">
              <a:alpha val="81560"/>
            </a:srgbClr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chemeClr val="lt1"/>
                </a:solidFill>
                <a:uFill>
                  <a:noFill/>
                </a:uFill>
                <a:latin typeface="Montserrat Light"/>
                <a:ea typeface="Montserrat Light"/>
                <a:cs typeface="Montserrat Light"/>
                <a:sym typeface="Montserrat Light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TheIOFoundation.org</a:t>
            </a:r>
            <a:r>
              <a:rPr lang="en-GB" sz="1200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    |     </a:t>
            </a:r>
            <a:r>
              <a:rPr lang="en-GB" sz="1200">
                <a:solidFill>
                  <a:schemeClr val="lt1"/>
                </a:solidFill>
                <a:uFill>
                  <a:noFill/>
                </a:uFill>
                <a:latin typeface="Montserrat Light"/>
                <a:ea typeface="Montserrat Light"/>
                <a:cs typeface="Montserrat Light"/>
                <a:sym typeface="Montserrat Light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Contact@TheIOFoundation</a:t>
            </a:r>
            <a:r>
              <a:rPr lang="en-GB" sz="1200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    |     </a:t>
            </a:r>
            <a:r>
              <a:rPr lang="en-GB" sz="1200">
                <a:solidFill>
                  <a:schemeClr val="lt1"/>
                </a:solidFill>
                <a:uFill>
                  <a:noFill/>
                </a:uFill>
                <a:latin typeface="Montserrat Light"/>
                <a:ea typeface="Montserrat Light"/>
                <a:cs typeface="Montserrat Light"/>
                <a:sym typeface="Montserrat Light"/>
                <a:hlinkClick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Join.TheIOFoundation.org</a:t>
            </a:r>
            <a:endParaRPr sz="1200">
              <a:solidFill>
                <a:schemeClr val="lt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225" name="Google Shape;225;p44"/>
          <p:cNvSpPr txBox="1"/>
          <p:nvPr/>
        </p:nvSpPr>
        <p:spPr>
          <a:xfrm>
            <a:off x="781050" y="930838"/>
            <a:ext cx="5848500" cy="369300"/>
          </a:xfrm>
          <a:prstGeom prst="rect">
            <a:avLst/>
          </a:prstGeom>
          <a:noFill/>
          <a:ln>
            <a:noFill/>
          </a:ln>
          <a:effectLst>
            <a:outerShdw blurRad="71438" rotWithShape="0" algn="bl" dir="3840000" dist="28575">
              <a:schemeClr val="dk1">
                <a:alpha val="83000"/>
              </a:schemeClr>
            </a:outerShdw>
          </a:effectLst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4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COMPONENTS OF ANY PRODUCT</a:t>
            </a:r>
            <a:endParaRPr b="1" sz="24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26" name="Google Shape;226;p44"/>
          <p:cNvSpPr txBox="1"/>
          <p:nvPr/>
        </p:nvSpPr>
        <p:spPr>
          <a:xfrm>
            <a:off x="781050" y="1687575"/>
            <a:ext cx="4857600" cy="463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227" name="Google Shape;227;p44"/>
          <p:cNvSpPr/>
          <p:nvPr/>
        </p:nvSpPr>
        <p:spPr>
          <a:xfrm>
            <a:off x="650075" y="1011800"/>
            <a:ext cx="50100" cy="210000"/>
          </a:xfrm>
          <a:prstGeom prst="rect">
            <a:avLst/>
          </a:prstGeom>
          <a:solidFill>
            <a:srgbClr val="F79552"/>
          </a:solidFill>
          <a:ln cap="flat" cmpd="sng" w="9525">
            <a:solidFill>
              <a:srgbClr val="F7955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8" name="Google Shape;228;p44"/>
          <p:cNvSpPr/>
          <p:nvPr/>
        </p:nvSpPr>
        <p:spPr>
          <a:xfrm>
            <a:off x="781575" y="1734775"/>
            <a:ext cx="6929100" cy="2267100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7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endParaRPr b="1" sz="17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29" name="Google Shape;229;p44"/>
          <p:cNvSpPr txBox="1"/>
          <p:nvPr/>
        </p:nvSpPr>
        <p:spPr>
          <a:xfrm>
            <a:off x="1333500" y="2209800"/>
            <a:ext cx="2267100" cy="1446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2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COMPLIANCE</a:t>
            </a:r>
            <a:endParaRPr b="1" sz="22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2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900">
              <a:solidFill>
                <a:srgbClr val="F7955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900">
                <a:solidFill>
                  <a:srgbClr val="F79552"/>
                </a:solidFill>
                <a:latin typeface="Montserrat"/>
                <a:ea typeface="Montserrat"/>
                <a:cs typeface="Montserrat"/>
                <a:sym typeface="Montserrat"/>
              </a:rPr>
              <a:t>(Rights go here)</a:t>
            </a:r>
            <a:endParaRPr b="1" sz="1900">
              <a:solidFill>
                <a:srgbClr val="F7955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230" name="Google Shape;230;p44"/>
          <p:cNvCxnSpPr>
            <a:stCxn id="228" idx="0"/>
            <a:endCxn id="228" idx="2"/>
          </p:cNvCxnSpPr>
          <p:nvPr/>
        </p:nvCxnSpPr>
        <p:spPr>
          <a:xfrm>
            <a:off x="4246125" y="1734775"/>
            <a:ext cx="0" cy="2267100"/>
          </a:xfrm>
          <a:prstGeom prst="straightConnector1">
            <a:avLst/>
          </a:prstGeom>
          <a:noFill/>
          <a:ln cap="flat" cmpd="sng" w="28575">
            <a:solidFill>
              <a:srgbClr val="66B5C5"/>
            </a:solidFill>
            <a:prstDash val="dot"/>
            <a:round/>
            <a:headEnd len="med" w="med" type="none"/>
            <a:tailEnd len="med" w="med" type="none"/>
          </a:ln>
        </p:spPr>
      </p:cxnSp>
      <p:sp>
        <p:nvSpPr>
          <p:cNvPr id="231" name="Google Shape;231;p44"/>
          <p:cNvSpPr txBox="1"/>
          <p:nvPr/>
        </p:nvSpPr>
        <p:spPr>
          <a:xfrm>
            <a:off x="4891650" y="2209800"/>
            <a:ext cx="2267100" cy="861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2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VALUE</a:t>
            </a:r>
            <a:endParaRPr b="1" sz="22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2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PROPOSITION</a:t>
            </a:r>
            <a:endParaRPr b="1" sz="22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6" name="Google Shape;236;p45"/>
          <p:cNvPicPr preferRelativeResize="0"/>
          <p:nvPr/>
        </p:nvPicPr>
        <p:blipFill rotWithShape="1">
          <a:blip r:embed="rId3">
            <a:alphaModFix/>
          </a:blip>
          <a:srcRect b="12552" l="28140" r="0" t="25642"/>
          <a:stretch/>
        </p:blipFill>
        <p:spPr>
          <a:xfrm flipH="1">
            <a:off x="2" y="-98150"/>
            <a:ext cx="9143997" cy="524165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7" name="Google Shape;237;p45">
            <a:hlinkClick r:id="rId4"/>
          </p:cNvPr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933151" y="228600"/>
            <a:ext cx="1116350" cy="111635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38" name="Google Shape;238;p45"/>
          <p:cNvCxnSpPr/>
          <p:nvPr/>
        </p:nvCxnSpPr>
        <p:spPr>
          <a:xfrm>
            <a:off x="579001" y="613075"/>
            <a:ext cx="7334100" cy="0"/>
          </a:xfrm>
          <a:prstGeom prst="straightConnector1">
            <a:avLst/>
          </a:prstGeom>
          <a:noFill/>
          <a:ln cap="flat" cmpd="sng" w="19050">
            <a:solidFill>
              <a:srgbClr val="66B5C5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39" name="Google Shape;239;p45"/>
          <p:cNvSpPr txBox="1"/>
          <p:nvPr/>
        </p:nvSpPr>
        <p:spPr>
          <a:xfrm>
            <a:off x="0" y="4774200"/>
            <a:ext cx="9144000" cy="369300"/>
          </a:xfrm>
          <a:prstGeom prst="rect">
            <a:avLst/>
          </a:prstGeom>
          <a:solidFill>
            <a:srgbClr val="50919F">
              <a:alpha val="81560"/>
            </a:srgbClr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chemeClr val="lt1"/>
                </a:solidFill>
                <a:uFill>
                  <a:noFill/>
                </a:uFill>
                <a:latin typeface="Montserrat Light"/>
                <a:ea typeface="Montserrat Light"/>
                <a:cs typeface="Montserrat Light"/>
                <a:sym typeface="Montserrat Light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TheIOFoundation.org</a:t>
            </a:r>
            <a:r>
              <a:rPr lang="en-GB" sz="1200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    |     </a:t>
            </a:r>
            <a:r>
              <a:rPr lang="en-GB" sz="1200">
                <a:solidFill>
                  <a:schemeClr val="lt1"/>
                </a:solidFill>
                <a:uFill>
                  <a:noFill/>
                </a:uFill>
                <a:latin typeface="Montserrat Light"/>
                <a:ea typeface="Montserrat Light"/>
                <a:cs typeface="Montserrat Light"/>
                <a:sym typeface="Montserrat Light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Contact@TheIOFoundation</a:t>
            </a:r>
            <a:r>
              <a:rPr lang="en-GB" sz="1200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    |     </a:t>
            </a:r>
            <a:r>
              <a:rPr lang="en-GB" sz="1200">
                <a:solidFill>
                  <a:schemeClr val="lt1"/>
                </a:solidFill>
                <a:uFill>
                  <a:noFill/>
                </a:uFill>
                <a:latin typeface="Montserrat Light"/>
                <a:ea typeface="Montserrat Light"/>
                <a:cs typeface="Montserrat Light"/>
                <a:sym typeface="Montserrat Light"/>
                <a:hlinkClick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Join.TheIOFoundation.org</a:t>
            </a:r>
            <a:endParaRPr sz="1200">
              <a:solidFill>
                <a:schemeClr val="lt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240" name="Google Shape;240;p45"/>
          <p:cNvSpPr txBox="1"/>
          <p:nvPr/>
        </p:nvSpPr>
        <p:spPr>
          <a:xfrm>
            <a:off x="0" y="1739700"/>
            <a:ext cx="4572000" cy="954300"/>
          </a:xfrm>
          <a:prstGeom prst="rect">
            <a:avLst/>
          </a:prstGeom>
          <a:solidFill>
            <a:srgbClr val="000000">
              <a:alpha val="47490"/>
            </a:srgbClr>
          </a:solidFill>
          <a:ln>
            <a:noFill/>
          </a:ln>
          <a:effectLst>
            <a:outerShdw blurRad="71438" rotWithShape="0" algn="bl" dir="3840000" dist="28575">
              <a:schemeClr val="dk1">
                <a:alpha val="83000"/>
              </a:schemeClr>
            </a:outerShdw>
          </a:effectLst>
        </p:spPr>
        <p:txBody>
          <a:bodyPr anchorCtr="0" anchor="t" bIns="182875" lIns="0" spcFirstLastPara="1" rIns="0" wrap="square" tIns="18287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3800">
                <a:solidFill>
                  <a:srgbClr val="F79552"/>
                </a:solidFill>
                <a:latin typeface="Montserrat"/>
                <a:ea typeface="Montserrat"/>
                <a:cs typeface="Montserrat"/>
                <a:sym typeface="Montserrat"/>
              </a:rPr>
              <a:t>PROBLEM</a:t>
            </a:r>
            <a:endParaRPr b="1" sz="3800">
              <a:solidFill>
                <a:srgbClr val="F7955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41" name="Google Shape;241;p45"/>
          <p:cNvSpPr txBox="1"/>
          <p:nvPr/>
        </p:nvSpPr>
        <p:spPr>
          <a:xfrm>
            <a:off x="0" y="2847200"/>
            <a:ext cx="4572000" cy="677100"/>
          </a:xfrm>
          <a:prstGeom prst="rect">
            <a:avLst/>
          </a:prstGeom>
          <a:solidFill>
            <a:srgbClr val="000000">
              <a:alpha val="47490"/>
            </a:srgbClr>
          </a:solidFill>
          <a:ln>
            <a:noFill/>
          </a:ln>
          <a:effectLst>
            <a:outerShdw blurRad="71438" rotWithShape="0" algn="bl" dir="3840000" dist="28575">
              <a:schemeClr val="dk1">
                <a:alpha val="83000"/>
              </a:schemeClr>
            </a:outerShdw>
          </a:effectLst>
        </p:spPr>
        <p:txBody>
          <a:bodyPr anchorCtr="0" anchor="t" bIns="137150" lIns="0" spcFirstLastPara="1" rIns="0" wrap="square" tIns="137150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600">
                <a:solidFill>
                  <a:srgbClr val="66B5C5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DATA PROTECTION LAWS</a:t>
            </a:r>
            <a:endParaRPr sz="2600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6" name="Google Shape;246;p46"/>
          <p:cNvPicPr preferRelativeResize="0"/>
          <p:nvPr/>
        </p:nvPicPr>
        <p:blipFill rotWithShape="1">
          <a:blip r:embed="rId3">
            <a:alphaModFix/>
          </a:blip>
          <a:srcRect b="7806" l="0" r="0" t="7798"/>
          <a:stretch/>
        </p:blipFill>
        <p:spPr>
          <a:xfrm flipH="1">
            <a:off x="0" y="0"/>
            <a:ext cx="9143997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47" name="Google Shape;247;p46">
            <a:hlinkClick r:id="rId4"/>
          </p:cNvPr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933151" y="228600"/>
            <a:ext cx="1116350" cy="111635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48" name="Google Shape;248;p46"/>
          <p:cNvCxnSpPr/>
          <p:nvPr/>
        </p:nvCxnSpPr>
        <p:spPr>
          <a:xfrm>
            <a:off x="579001" y="613075"/>
            <a:ext cx="7334100" cy="0"/>
          </a:xfrm>
          <a:prstGeom prst="straightConnector1">
            <a:avLst/>
          </a:prstGeom>
          <a:noFill/>
          <a:ln cap="flat" cmpd="sng" w="19050">
            <a:solidFill>
              <a:srgbClr val="66B5C5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49" name="Google Shape;249;p46"/>
          <p:cNvSpPr txBox="1"/>
          <p:nvPr/>
        </p:nvSpPr>
        <p:spPr>
          <a:xfrm>
            <a:off x="0" y="4774200"/>
            <a:ext cx="9144000" cy="369300"/>
          </a:xfrm>
          <a:prstGeom prst="rect">
            <a:avLst/>
          </a:prstGeom>
          <a:solidFill>
            <a:srgbClr val="50919F">
              <a:alpha val="81560"/>
            </a:srgbClr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chemeClr val="lt1"/>
                </a:solidFill>
                <a:uFill>
                  <a:noFill/>
                </a:uFill>
                <a:latin typeface="Montserrat Light"/>
                <a:ea typeface="Montserrat Light"/>
                <a:cs typeface="Montserrat Light"/>
                <a:sym typeface="Montserrat Light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TheIOFoundation.org</a:t>
            </a:r>
            <a:r>
              <a:rPr lang="en-GB" sz="1200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    |     </a:t>
            </a:r>
            <a:r>
              <a:rPr lang="en-GB" sz="1200">
                <a:solidFill>
                  <a:schemeClr val="lt1"/>
                </a:solidFill>
                <a:uFill>
                  <a:noFill/>
                </a:uFill>
                <a:latin typeface="Montserrat Light"/>
                <a:ea typeface="Montserrat Light"/>
                <a:cs typeface="Montserrat Light"/>
                <a:sym typeface="Montserrat Light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Contact@TheIOFoundation</a:t>
            </a:r>
            <a:r>
              <a:rPr lang="en-GB" sz="1200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    |     </a:t>
            </a:r>
            <a:r>
              <a:rPr lang="en-GB" sz="1200">
                <a:solidFill>
                  <a:schemeClr val="lt1"/>
                </a:solidFill>
                <a:uFill>
                  <a:noFill/>
                </a:uFill>
                <a:latin typeface="Montserrat Light"/>
                <a:ea typeface="Montserrat Light"/>
                <a:cs typeface="Montserrat Light"/>
                <a:sym typeface="Montserrat Light"/>
                <a:hlinkClick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Join.TheIOFoundation.org</a:t>
            </a:r>
            <a:endParaRPr sz="1200">
              <a:solidFill>
                <a:schemeClr val="lt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250" name="Google Shape;250;p46"/>
          <p:cNvSpPr txBox="1"/>
          <p:nvPr/>
        </p:nvSpPr>
        <p:spPr>
          <a:xfrm>
            <a:off x="781050" y="930838"/>
            <a:ext cx="5848500" cy="369300"/>
          </a:xfrm>
          <a:prstGeom prst="rect">
            <a:avLst/>
          </a:prstGeom>
          <a:noFill/>
          <a:ln>
            <a:noFill/>
          </a:ln>
          <a:effectLst>
            <a:outerShdw blurRad="71438" rotWithShape="0" algn="bl" dir="3840000" dist="28575">
              <a:schemeClr val="dk1">
                <a:alpha val="83000"/>
              </a:schemeClr>
            </a:outerShdw>
          </a:effectLst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4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CROSS-JURISDICTION </a:t>
            </a:r>
            <a:r>
              <a:rPr b="1" lang="en-GB" sz="2400" strike="sngStrike">
                <a:solidFill>
                  <a:srgbClr val="F79552"/>
                </a:solidFill>
                <a:latin typeface="Montserrat"/>
                <a:ea typeface="Montserrat"/>
                <a:cs typeface="Montserrat"/>
                <a:sym typeface="Montserrat"/>
              </a:rPr>
              <a:t>PROTECTION</a:t>
            </a:r>
            <a:endParaRPr b="1" sz="2400" strike="sngStrike">
              <a:solidFill>
                <a:srgbClr val="F7955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51" name="Google Shape;251;p46"/>
          <p:cNvSpPr txBox="1"/>
          <p:nvPr/>
        </p:nvSpPr>
        <p:spPr>
          <a:xfrm>
            <a:off x="781050" y="1687575"/>
            <a:ext cx="4857600" cy="463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252" name="Google Shape;252;p46"/>
          <p:cNvSpPr/>
          <p:nvPr/>
        </p:nvSpPr>
        <p:spPr>
          <a:xfrm>
            <a:off x="650075" y="1011800"/>
            <a:ext cx="50100" cy="210000"/>
          </a:xfrm>
          <a:prstGeom prst="rect">
            <a:avLst/>
          </a:prstGeom>
          <a:solidFill>
            <a:srgbClr val="F79552"/>
          </a:solidFill>
          <a:ln cap="flat" cmpd="sng" w="9525">
            <a:solidFill>
              <a:srgbClr val="F7955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253" name="Google Shape;253;p46"/>
          <p:cNvCxnSpPr>
            <a:stCxn id="254" idx="3"/>
            <a:endCxn id="255" idx="1"/>
          </p:cNvCxnSpPr>
          <p:nvPr/>
        </p:nvCxnSpPr>
        <p:spPr>
          <a:xfrm>
            <a:off x="2903175" y="2477875"/>
            <a:ext cx="360600" cy="0"/>
          </a:xfrm>
          <a:prstGeom prst="straightConnector1">
            <a:avLst/>
          </a:prstGeom>
          <a:noFill/>
          <a:ln cap="flat" cmpd="sng" w="28575">
            <a:solidFill>
              <a:srgbClr val="F7955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56" name="Google Shape;256;p46"/>
          <p:cNvCxnSpPr/>
          <p:nvPr/>
        </p:nvCxnSpPr>
        <p:spPr>
          <a:xfrm>
            <a:off x="5385450" y="2477875"/>
            <a:ext cx="360600" cy="0"/>
          </a:xfrm>
          <a:prstGeom prst="straightConnector1">
            <a:avLst/>
          </a:prstGeom>
          <a:noFill/>
          <a:ln cap="flat" cmpd="sng" w="28575">
            <a:solidFill>
              <a:srgbClr val="F7955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254" name="Google Shape;254;p46"/>
          <p:cNvSpPr/>
          <p:nvPr/>
        </p:nvSpPr>
        <p:spPr>
          <a:xfrm>
            <a:off x="781575" y="1734775"/>
            <a:ext cx="2121600" cy="1486200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7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JURISDICTION</a:t>
            </a:r>
            <a:endParaRPr b="1" sz="17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7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7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A</a:t>
            </a:r>
            <a:endParaRPr b="1" sz="17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55" name="Google Shape;255;p46"/>
          <p:cNvSpPr/>
          <p:nvPr/>
        </p:nvSpPr>
        <p:spPr>
          <a:xfrm>
            <a:off x="3263839" y="1734775"/>
            <a:ext cx="2121600" cy="1486200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GB" sz="17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JURISDICTION</a:t>
            </a:r>
            <a:endParaRPr b="1" sz="17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7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7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B</a:t>
            </a:r>
            <a:endParaRPr b="1" sz="17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57" name="Google Shape;257;p46"/>
          <p:cNvSpPr/>
          <p:nvPr/>
        </p:nvSpPr>
        <p:spPr>
          <a:xfrm>
            <a:off x="5746103" y="1734775"/>
            <a:ext cx="2121600" cy="1486200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GB" sz="17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JURISDICTION</a:t>
            </a:r>
            <a:endParaRPr b="1" sz="17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7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7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C</a:t>
            </a:r>
            <a:endParaRPr b="1" sz="17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2" name="Google Shape;262;p47"/>
          <p:cNvPicPr preferRelativeResize="0"/>
          <p:nvPr/>
        </p:nvPicPr>
        <p:blipFill rotWithShape="1">
          <a:blip r:embed="rId3">
            <a:alphaModFix/>
          </a:blip>
          <a:srcRect b="7003" l="0" r="0" t="8615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63" name="Google Shape;263;p47"/>
          <p:cNvSpPr txBox="1"/>
          <p:nvPr>
            <p:ph type="title"/>
          </p:nvPr>
        </p:nvSpPr>
        <p:spPr>
          <a:xfrm>
            <a:off x="410375" y="2887200"/>
            <a:ext cx="4972800" cy="1914900"/>
          </a:xfrm>
          <a:prstGeom prst="rect">
            <a:avLst/>
          </a:prstGeom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GB" sz="4800">
                <a:solidFill>
                  <a:srgbClr val="D9D9D9"/>
                </a:solidFill>
                <a:latin typeface="Montserrat"/>
                <a:ea typeface="Montserrat"/>
                <a:cs typeface="Montserrat"/>
                <a:sym typeface="Montserrat"/>
              </a:rPr>
              <a:t>The</a:t>
            </a:r>
            <a:r>
              <a:rPr b="1" lang="en-GB" sz="4800">
                <a:solidFill>
                  <a:srgbClr val="FF9900"/>
                </a:solidFill>
                <a:latin typeface="Montserrat"/>
                <a:ea typeface="Montserrat"/>
                <a:cs typeface="Montserrat"/>
                <a:sym typeface="Montserrat"/>
              </a:rPr>
              <a:t> nature</a:t>
            </a:r>
            <a:endParaRPr b="1" sz="4800">
              <a:solidFill>
                <a:srgbClr val="FF99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GB" sz="4800">
                <a:solidFill>
                  <a:srgbClr val="D9D9D9"/>
                </a:solidFill>
                <a:latin typeface="Montserrat"/>
                <a:ea typeface="Montserrat"/>
                <a:cs typeface="Montserrat"/>
                <a:sym typeface="Montserrat"/>
              </a:rPr>
              <a:t>of data</a:t>
            </a:r>
            <a:endParaRPr b="1" sz="4800">
              <a:solidFill>
                <a:srgbClr val="D9D9D9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4800">
              <a:solidFill>
                <a:srgbClr val="666666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64" name="Google Shape;264;p47">
            <a:hlinkClick r:id="rId4"/>
          </p:cNvPr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933151" y="228600"/>
            <a:ext cx="1116350" cy="111635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65" name="Google Shape;265;p47"/>
          <p:cNvCxnSpPr/>
          <p:nvPr/>
        </p:nvCxnSpPr>
        <p:spPr>
          <a:xfrm>
            <a:off x="579001" y="613075"/>
            <a:ext cx="7334100" cy="0"/>
          </a:xfrm>
          <a:prstGeom prst="straightConnector1">
            <a:avLst/>
          </a:prstGeom>
          <a:noFill/>
          <a:ln cap="flat" cmpd="sng" w="19050">
            <a:solidFill>
              <a:srgbClr val="66B5C5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66" name="Google Shape;266;p47"/>
          <p:cNvSpPr txBox="1"/>
          <p:nvPr/>
        </p:nvSpPr>
        <p:spPr>
          <a:xfrm>
            <a:off x="0" y="4774200"/>
            <a:ext cx="9144000" cy="369300"/>
          </a:xfrm>
          <a:prstGeom prst="rect">
            <a:avLst/>
          </a:prstGeom>
          <a:solidFill>
            <a:srgbClr val="50919F">
              <a:alpha val="81560"/>
            </a:srgbClr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chemeClr val="lt1"/>
                </a:solidFill>
                <a:uFill>
                  <a:noFill/>
                </a:uFill>
                <a:latin typeface="Montserrat Light"/>
                <a:ea typeface="Montserrat Light"/>
                <a:cs typeface="Montserrat Light"/>
                <a:sym typeface="Montserrat Light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TheIOFoundation.org</a:t>
            </a:r>
            <a:r>
              <a:rPr lang="en-GB" sz="1200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    |     </a:t>
            </a:r>
            <a:r>
              <a:rPr lang="en-GB" sz="1200">
                <a:solidFill>
                  <a:schemeClr val="lt1"/>
                </a:solidFill>
                <a:uFill>
                  <a:noFill/>
                </a:uFill>
                <a:latin typeface="Montserrat Light"/>
                <a:ea typeface="Montserrat Light"/>
                <a:cs typeface="Montserrat Light"/>
                <a:sym typeface="Montserrat Light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Contact@TheIOFoundation</a:t>
            </a:r>
            <a:r>
              <a:rPr lang="en-GB" sz="1200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    |     </a:t>
            </a:r>
            <a:r>
              <a:rPr lang="en-GB" sz="1200">
                <a:solidFill>
                  <a:schemeClr val="lt1"/>
                </a:solidFill>
                <a:uFill>
                  <a:noFill/>
                </a:uFill>
                <a:latin typeface="Montserrat Light"/>
                <a:ea typeface="Montserrat Light"/>
                <a:cs typeface="Montserrat Light"/>
                <a:sym typeface="Montserrat Light"/>
                <a:hlinkClick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Join.TheIOFoundation.org</a:t>
            </a:r>
            <a:endParaRPr sz="1200">
              <a:solidFill>
                <a:schemeClr val="lt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</p:spTree>
  </p:cSld>
  <p:clrMapOvr>
    <a:masterClrMapping/>
  </p:clrMapOvr>
  <mc:AlternateContent>
    <mc:Choice Requires="p14">
      <p:transition spd="slow" p14:dur="1000">
        <p:fade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0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1" name="Google Shape;271;p48"/>
          <p:cNvPicPr preferRelativeResize="0"/>
          <p:nvPr/>
        </p:nvPicPr>
        <p:blipFill rotWithShape="1">
          <a:blip r:embed="rId3">
            <a:alphaModFix/>
          </a:blip>
          <a:srcRect b="978" l="0" r="0" t="14690"/>
          <a:stretch/>
        </p:blipFill>
        <p:spPr>
          <a:xfrm>
            <a:off x="0" y="0"/>
            <a:ext cx="9144000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72" name="Google Shape;272;p48">
            <a:hlinkClick r:id="rId4"/>
          </p:cNvPr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933151" y="228600"/>
            <a:ext cx="1116350" cy="111635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73" name="Google Shape;273;p48"/>
          <p:cNvCxnSpPr/>
          <p:nvPr/>
        </p:nvCxnSpPr>
        <p:spPr>
          <a:xfrm>
            <a:off x="579001" y="613075"/>
            <a:ext cx="7334100" cy="0"/>
          </a:xfrm>
          <a:prstGeom prst="straightConnector1">
            <a:avLst/>
          </a:prstGeom>
          <a:noFill/>
          <a:ln cap="flat" cmpd="sng" w="19050">
            <a:solidFill>
              <a:srgbClr val="66B5C5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74" name="Google Shape;274;p48"/>
          <p:cNvSpPr txBox="1"/>
          <p:nvPr/>
        </p:nvSpPr>
        <p:spPr>
          <a:xfrm>
            <a:off x="0" y="4774200"/>
            <a:ext cx="9144000" cy="369300"/>
          </a:xfrm>
          <a:prstGeom prst="rect">
            <a:avLst/>
          </a:prstGeom>
          <a:solidFill>
            <a:srgbClr val="50919F">
              <a:alpha val="81560"/>
            </a:srgbClr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chemeClr val="lt1"/>
                </a:solidFill>
                <a:uFill>
                  <a:noFill/>
                </a:uFill>
                <a:latin typeface="Montserrat Light"/>
                <a:ea typeface="Montserrat Light"/>
                <a:cs typeface="Montserrat Light"/>
                <a:sym typeface="Montserrat Light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TheIOFoundation.org</a:t>
            </a:r>
            <a:r>
              <a:rPr lang="en-GB" sz="1200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    |     </a:t>
            </a:r>
            <a:r>
              <a:rPr lang="en-GB" sz="1200">
                <a:solidFill>
                  <a:schemeClr val="lt1"/>
                </a:solidFill>
                <a:uFill>
                  <a:noFill/>
                </a:uFill>
                <a:latin typeface="Montserrat Light"/>
                <a:ea typeface="Montserrat Light"/>
                <a:cs typeface="Montserrat Light"/>
                <a:sym typeface="Montserrat Light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Contact@TheIOFoundation</a:t>
            </a:r>
            <a:r>
              <a:rPr lang="en-GB" sz="1200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    |     </a:t>
            </a:r>
            <a:r>
              <a:rPr lang="en-GB" sz="1200">
                <a:solidFill>
                  <a:schemeClr val="lt1"/>
                </a:solidFill>
                <a:uFill>
                  <a:noFill/>
                </a:uFill>
                <a:latin typeface="Montserrat Light"/>
                <a:ea typeface="Montserrat Light"/>
                <a:cs typeface="Montserrat Light"/>
                <a:sym typeface="Montserrat Light"/>
                <a:hlinkClick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Join.TheIOFoundation.org</a:t>
            </a:r>
            <a:endParaRPr sz="1200">
              <a:solidFill>
                <a:schemeClr val="lt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275" name="Google Shape;275;p48"/>
          <p:cNvSpPr txBox="1"/>
          <p:nvPr/>
        </p:nvSpPr>
        <p:spPr>
          <a:xfrm>
            <a:off x="781050" y="930838"/>
            <a:ext cx="5848500" cy="738900"/>
          </a:xfrm>
          <a:prstGeom prst="rect">
            <a:avLst/>
          </a:prstGeom>
          <a:noFill/>
          <a:ln>
            <a:noFill/>
          </a:ln>
          <a:effectLst>
            <a:outerShdw blurRad="71438" rotWithShape="0" algn="bl" dir="3840000" dist="28575">
              <a:schemeClr val="dk1">
                <a:alpha val="83000"/>
              </a:schemeClr>
            </a:outerShdw>
          </a:effectLst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4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PROGRAMERS</a:t>
            </a:r>
            <a:endParaRPr b="1" sz="24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4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NEXTGEN RIGHTS DEFENDERS</a:t>
            </a:r>
            <a:endParaRPr b="1" sz="24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76" name="Google Shape;276;p48"/>
          <p:cNvSpPr txBox="1"/>
          <p:nvPr/>
        </p:nvSpPr>
        <p:spPr>
          <a:xfrm>
            <a:off x="781050" y="1687575"/>
            <a:ext cx="4857600" cy="463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277" name="Google Shape;277;p48"/>
          <p:cNvSpPr/>
          <p:nvPr/>
        </p:nvSpPr>
        <p:spPr>
          <a:xfrm>
            <a:off x="650075" y="1011800"/>
            <a:ext cx="50100" cy="210000"/>
          </a:xfrm>
          <a:prstGeom prst="rect">
            <a:avLst/>
          </a:prstGeom>
          <a:solidFill>
            <a:srgbClr val="F79552"/>
          </a:solidFill>
          <a:ln cap="flat" cmpd="sng" w="9525">
            <a:solidFill>
              <a:srgbClr val="F7955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2" name="Google Shape;282;p49"/>
          <p:cNvPicPr preferRelativeResize="0"/>
          <p:nvPr/>
        </p:nvPicPr>
        <p:blipFill rotWithShape="1">
          <a:blip r:embed="rId3">
            <a:alphaModFix/>
          </a:blip>
          <a:srcRect b="7806" l="0" r="0" t="7798"/>
          <a:stretch/>
        </p:blipFill>
        <p:spPr>
          <a:xfrm flipH="1">
            <a:off x="0" y="0"/>
            <a:ext cx="9143997" cy="514350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83" name="Google Shape;283;p49"/>
          <p:cNvCxnSpPr>
            <a:stCxn id="284" idx="2"/>
            <a:endCxn id="285" idx="0"/>
          </p:cNvCxnSpPr>
          <p:nvPr/>
        </p:nvCxnSpPr>
        <p:spPr>
          <a:xfrm>
            <a:off x="4357425" y="2470375"/>
            <a:ext cx="0" cy="553800"/>
          </a:xfrm>
          <a:prstGeom prst="straightConnector1">
            <a:avLst/>
          </a:prstGeom>
          <a:noFill/>
          <a:ln cap="flat" cmpd="sng" w="28575">
            <a:solidFill>
              <a:srgbClr val="F79552"/>
            </a:solidFill>
            <a:prstDash val="solid"/>
            <a:round/>
            <a:headEnd len="med" w="med" type="none"/>
            <a:tailEnd len="med" w="med" type="triangle"/>
          </a:ln>
        </p:spPr>
      </p:cxnSp>
      <p:pic>
        <p:nvPicPr>
          <p:cNvPr id="286" name="Google Shape;286;p49">
            <a:hlinkClick r:id="rId4"/>
          </p:cNvPr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933151" y="228600"/>
            <a:ext cx="1116350" cy="111635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87" name="Google Shape;287;p49"/>
          <p:cNvCxnSpPr/>
          <p:nvPr/>
        </p:nvCxnSpPr>
        <p:spPr>
          <a:xfrm>
            <a:off x="579001" y="613075"/>
            <a:ext cx="7334100" cy="0"/>
          </a:xfrm>
          <a:prstGeom prst="straightConnector1">
            <a:avLst/>
          </a:prstGeom>
          <a:noFill/>
          <a:ln cap="flat" cmpd="sng" w="19050">
            <a:solidFill>
              <a:srgbClr val="66B5C5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88" name="Google Shape;288;p49"/>
          <p:cNvSpPr txBox="1"/>
          <p:nvPr/>
        </p:nvSpPr>
        <p:spPr>
          <a:xfrm>
            <a:off x="0" y="4774200"/>
            <a:ext cx="9144000" cy="369300"/>
          </a:xfrm>
          <a:prstGeom prst="rect">
            <a:avLst/>
          </a:prstGeom>
          <a:solidFill>
            <a:srgbClr val="50919F">
              <a:alpha val="81560"/>
            </a:srgbClr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chemeClr val="lt1"/>
                </a:solidFill>
                <a:uFill>
                  <a:noFill/>
                </a:uFill>
                <a:latin typeface="Montserrat Light"/>
                <a:ea typeface="Montserrat Light"/>
                <a:cs typeface="Montserrat Light"/>
                <a:sym typeface="Montserrat Light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TheIOFoundation.org</a:t>
            </a:r>
            <a:r>
              <a:rPr lang="en-GB" sz="1200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    |     </a:t>
            </a:r>
            <a:r>
              <a:rPr lang="en-GB" sz="1200">
                <a:solidFill>
                  <a:schemeClr val="lt1"/>
                </a:solidFill>
                <a:uFill>
                  <a:noFill/>
                </a:uFill>
                <a:latin typeface="Montserrat Light"/>
                <a:ea typeface="Montserrat Light"/>
                <a:cs typeface="Montserrat Light"/>
                <a:sym typeface="Montserrat Light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Contact@TheIOFoundation</a:t>
            </a:r>
            <a:r>
              <a:rPr lang="en-GB" sz="1200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    |     </a:t>
            </a:r>
            <a:r>
              <a:rPr lang="en-GB" sz="1200">
                <a:solidFill>
                  <a:schemeClr val="lt1"/>
                </a:solidFill>
                <a:uFill>
                  <a:noFill/>
                </a:uFill>
                <a:latin typeface="Montserrat Light"/>
                <a:ea typeface="Montserrat Light"/>
                <a:cs typeface="Montserrat Light"/>
                <a:sym typeface="Montserrat Light"/>
                <a:hlinkClick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Join.TheIOFoundation.org</a:t>
            </a:r>
            <a:endParaRPr sz="1200">
              <a:solidFill>
                <a:schemeClr val="lt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289" name="Google Shape;289;p49"/>
          <p:cNvSpPr txBox="1"/>
          <p:nvPr/>
        </p:nvSpPr>
        <p:spPr>
          <a:xfrm>
            <a:off x="781050" y="930838"/>
            <a:ext cx="5848500" cy="369300"/>
          </a:xfrm>
          <a:prstGeom prst="rect">
            <a:avLst/>
          </a:prstGeom>
          <a:noFill/>
          <a:ln>
            <a:noFill/>
          </a:ln>
          <a:effectLst>
            <a:outerShdw blurRad="71438" rotWithShape="0" algn="bl" dir="3840000" dist="28575">
              <a:schemeClr val="dk1">
                <a:alpha val="83000"/>
              </a:schemeClr>
            </a:outerShdw>
          </a:effectLst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4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CORE PROBLEMS</a:t>
            </a:r>
            <a:endParaRPr b="1" sz="24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90" name="Google Shape;290;p49"/>
          <p:cNvSpPr txBox="1"/>
          <p:nvPr/>
        </p:nvSpPr>
        <p:spPr>
          <a:xfrm>
            <a:off x="781050" y="1687575"/>
            <a:ext cx="4857600" cy="463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291" name="Google Shape;291;p49"/>
          <p:cNvSpPr/>
          <p:nvPr/>
        </p:nvSpPr>
        <p:spPr>
          <a:xfrm>
            <a:off x="650075" y="1011800"/>
            <a:ext cx="50100" cy="210000"/>
          </a:xfrm>
          <a:prstGeom prst="rect">
            <a:avLst/>
          </a:prstGeom>
          <a:solidFill>
            <a:srgbClr val="F79552"/>
          </a:solidFill>
          <a:ln cap="flat" cmpd="sng" w="9525">
            <a:solidFill>
              <a:srgbClr val="F7955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4" name="Google Shape;284;p49"/>
          <p:cNvSpPr/>
          <p:nvPr/>
        </p:nvSpPr>
        <p:spPr>
          <a:xfrm>
            <a:off x="781575" y="1734775"/>
            <a:ext cx="7151700" cy="735600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7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ALGORITHMIC ANSWER TO THE PROBLEM</a:t>
            </a:r>
            <a:endParaRPr b="1" sz="17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85" name="Google Shape;285;p49"/>
          <p:cNvSpPr/>
          <p:nvPr/>
        </p:nvSpPr>
        <p:spPr>
          <a:xfrm>
            <a:off x="1655775" y="3024163"/>
            <a:ext cx="5403300" cy="1285500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7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SENSE OF PURPOSE</a:t>
            </a:r>
            <a:endParaRPr b="1" sz="17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5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" name="Google Shape;296;p50"/>
          <p:cNvPicPr preferRelativeResize="0"/>
          <p:nvPr/>
        </p:nvPicPr>
        <p:blipFill rotWithShape="1">
          <a:blip r:embed="rId3">
            <a:alphaModFix/>
          </a:blip>
          <a:srcRect b="7003" l="0" r="0" t="8615"/>
          <a:stretch/>
        </p:blipFill>
        <p:spPr>
          <a:xfrm>
            <a:off x="0" y="0"/>
            <a:ext cx="9144000" cy="5143498"/>
          </a:xfrm>
          <a:prstGeom prst="rect">
            <a:avLst/>
          </a:prstGeom>
          <a:noFill/>
          <a:ln>
            <a:noFill/>
          </a:ln>
        </p:spPr>
      </p:pic>
      <p:pic>
        <p:nvPicPr>
          <p:cNvPr id="297" name="Google Shape;297;p50">
            <a:hlinkClick r:id="rId4"/>
          </p:cNvPr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933151" y="228600"/>
            <a:ext cx="1116350" cy="111635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98" name="Google Shape;298;p50"/>
          <p:cNvCxnSpPr/>
          <p:nvPr/>
        </p:nvCxnSpPr>
        <p:spPr>
          <a:xfrm>
            <a:off x="579001" y="613075"/>
            <a:ext cx="7334100" cy="0"/>
          </a:xfrm>
          <a:prstGeom prst="straightConnector1">
            <a:avLst/>
          </a:prstGeom>
          <a:noFill/>
          <a:ln cap="flat" cmpd="sng" w="19050">
            <a:solidFill>
              <a:srgbClr val="66B5C5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99" name="Google Shape;299;p50"/>
          <p:cNvSpPr txBox="1"/>
          <p:nvPr/>
        </p:nvSpPr>
        <p:spPr>
          <a:xfrm>
            <a:off x="0" y="4774200"/>
            <a:ext cx="9144000" cy="369300"/>
          </a:xfrm>
          <a:prstGeom prst="rect">
            <a:avLst/>
          </a:prstGeom>
          <a:solidFill>
            <a:srgbClr val="50919F">
              <a:alpha val="81560"/>
            </a:srgbClr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chemeClr val="lt1"/>
                </a:solidFill>
                <a:uFill>
                  <a:noFill/>
                </a:uFill>
                <a:latin typeface="Montserrat Light"/>
                <a:ea typeface="Montserrat Light"/>
                <a:cs typeface="Montserrat Light"/>
                <a:sym typeface="Montserrat Light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TheIOFoundation.org</a:t>
            </a:r>
            <a:r>
              <a:rPr lang="en-GB" sz="1200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    |     </a:t>
            </a:r>
            <a:r>
              <a:rPr lang="en-GB" sz="1200">
                <a:solidFill>
                  <a:schemeClr val="lt1"/>
                </a:solidFill>
                <a:uFill>
                  <a:noFill/>
                </a:uFill>
                <a:latin typeface="Montserrat Light"/>
                <a:ea typeface="Montserrat Light"/>
                <a:cs typeface="Montserrat Light"/>
                <a:sym typeface="Montserrat Light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Contact@TheIOFoundation</a:t>
            </a:r>
            <a:r>
              <a:rPr lang="en-GB" sz="1200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    |     </a:t>
            </a:r>
            <a:r>
              <a:rPr lang="en-GB" sz="1200">
                <a:solidFill>
                  <a:schemeClr val="lt1"/>
                </a:solidFill>
                <a:uFill>
                  <a:noFill/>
                </a:uFill>
                <a:latin typeface="Montserrat Light"/>
                <a:ea typeface="Montserrat Light"/>
                <a:cs typeface="Montserrat Light"/>
                <a:sym typeface="Montserrat Light"/>
                <a:hlinkClick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Join.TheIOFoundation.org</a:t>
            </a:r>
            <a:endParaRPr sz="1200">
              <a:solidFill>
                <a:schemeClr val="lt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300" name="Google Shape;300;p50"/>
          <p:cNvSpPr txBox="1"/>
          <p:nvPr/>
        </p:nvSpPr>
        <p:spPr>
          <a:xfrm>
            <a:off x="781050" y="930838"/>
            <a:ext cx="5848500" cy="369300"/>
          </a:xfrm>
          <a:prstGeom prst="rect">
            <a:avLst/>
          </a:prstGeom>
          <a:noFill/>
          <a:ln>
            <a:noFill/>
          </a:ln>
          <a:effectLst>
            <a:outerShdw blurRad="71438" rotWithShape="0" algn="bl" dir="3840000" dist="28575">
              <a:schemeClr val="dk1">
                <a:alpha val="83000"/>
              </a:schemeClr>
            </a:outerShdw>
          </a:effectLst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01" name="Google Shape;301;p50"/>
          <p:cNvSpPr txBox="1"/>
          <p:nvPr/>
        </p:nvSpPr>
        <p:spPr>
          <a:xfrm>
            <a:off x="781050" y="1687575"/>
            <a:ext cx="6439500" cy="2233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en-GB" sz="2600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“I’d love to change the world</a:t>
            </a:r>
            <a:endParaRPr i="1" sz="2600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en-GB" sz="2600">
                <a:solidFill>
                  <a:srgbClr val="F7955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but</a:t>
            </a:r>
            <a:endParaRPr i="1" sz="2600">
              <a:solidFill>
                <a:srgbClr val="F79552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en-GB" sz="2600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they won’t give me the source code.”</a:t>
            </a:r>
            <a:endParaRPr i="1" sz="2600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Some genius</a:t>
            </a:r>
            <a:endParaRPr sz="1600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5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6" name="Google Shape;306;p51"/>
          <p:cNvPicPr preferRelativeResize="0"/>
          <p:nvPr/>
        </p:nvPicPr>
        <p:blipFill rotWithShape="1">
          <a:blip r:embed="rId3">
            <a:alphaModFix/>
          </a:blip>
          <a:srcRect b="6475" l="7263" r="10009" t="23667"/>
          <a:stretch/>
        </p:blipFill>
        <p:spPr>
          <a:xfrm flipH="1">
            <a:off x="1" y="0"/>
            <a:ext cx="9143997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307" name="Google Shape;307;p51">
            <a:hlinkClick r:id="rId4"/>
          </p:cNvPr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933151" y="228600"/>
            <a:ext cx="1116350" cy="111635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08" name="Google Shape;308;p51"/>
          <p:cNvCxnSpPr/>
          <p:nvPr/>
        </p:nvCxnSpPr>
        <p:spPr>
          <a:xfrm>
            <a:off x="579001" y="613075"/>
            <a:ext cx="7334100" cy="0"/>
          </a:xfrm>
          <a:prstGeom prst="straightConnector1">
            <a:avLst/>
          </a:prstGeom>
          <a:noFill/>
          <a:ln cap="flat" cmpd="sng" w="19050">
            <a:solidFill>
              <a:srgbClr val="66B5C5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09" name="Google Shape;309;p51"/>
          <p:cNvSpPr txBox="1"/>
          <p:nvPr/>
        </p:nvSpPr>
        <p:spPr>
          <a:xfrm>
            <a:off x="0" y="4774200"/>
            <a:ext cx="9144000" cy="369300"/>
          </a:xfrm>
          <a:prstGeom prst="rect">
            <a:avLst/>
          </a:prstGeom>
          <a:solidFill>
            <a:srgbClr val="50919F">
              <a:alpha val="81560"/>
            </a:srgbClr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chemeClr val="lt1"/>
                </a:solidFill>
                <a:uFill>
                  <a:noFill/>
                </a:uFill>
                <a:latin typeface="Montserrat Light"/>
                <a:ea typeface="Montserrat Light"/>
                <a:cs typeface="Montserrat Light"/>
                <a:sym typeface="Montserrat Light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TheIOFoundation.org</a:t>
            </a:r>
            <a:r>
              <a:rPr lang="en-GB" sz="1200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    |     </a:t>
            </a:r>
            <a:r>
              <a:rPr lang="en-GB" sz="1200">
                <a:solidFill>
                  <a:schemeClr val="lt1"/>
                </a:solidFill>
                <a:uFill>
                  <a:noFill/>
                </a:uFill>
                <a:latin typeface="Montserrat Light"/>
                <a:ea typeface="Montserrat Light"/>
                <a:cs typeface="Montserrat Light"/>
                <a:sym typeface="Montserrat Light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Contact@TheIOFoundation</a:t>
            </a:r>
            <a:r>
              <a:rPr lang="en-GB" sz="1200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    |     </a:t>
            </a:r>
            <a:r>
              <a:rPr lang="en-GB" sz="1200">
                <a:solidFill>
                  <a:schemeClr val="lt1"/>
                </a:solidFill>
                <a:uFill>
                  <a:noFill/>
                </a:uFill>
                <a:latin typeface="Montserrat Light"/>
                <a:ea typeface="Montserrat Light"/>
                <a:cs typeface="Montserrat Light"/>
                <a:sym typeface="Montserrat Light"/>
                <a:hlinkClick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Join.TheIOFoundation.org</a:t>
            </a:r>
            <a:endParaRPr sz="1200">
              <a:solidFill>
                <a:schemeClr val="lt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310" name="Google Shape;310;p51"/>
          <p:cNvSpPr txBox="1"/>
          <p:nvPr/>
        </p:nvSpPr>
        <p:spPr>
          <a:xfrm>
            <a:off x="0" y="1739688"/>
            <a:ext cx="9144000" cy="954300"/>
          </a:xfrm>
          <a:prstGeom prst="rect">
            <a:avLst/>
          </a:prstGeom>
          <a:solidFill>
            <a:srgbClr val="000000">
              <a:alpha val="47490"/>
            </a:srgbClr>
          </a:solidFill>
          <a:ln>
            <a:noFill/>
          </a:ln>
          <a:effectLst>
            <a:outerShdw blurRad="71438" rotWithShape="0" algn="bl" dir="3840000" dist="28575">
              <a:schemeClr val="dk1">
                <a:alpha val="83000"/>
              </a:schemeClr>
            </a:outerShdw>
          </a:effectLst>
        </p:spPr>
        <p:txBody>
          <a:bodyPr anchorCtr="0" anchor="t" bIns="182875" lIns="0" spcFirstLastPara="1" rIns="0" wrap="square" tIns="18287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3800">
                <a:solidFill>
                  <a:srgbClr val="F79552"/>
                </a:solidFill>
                <a:latin typeface="Montserrat"/>
                <a:ea typeface="Montserrat"/>
                <a:cs typeface="Montserrat"/>
                <a:sym typeface="Montserrat"/>
              </a:rPr>
              <a:t>PART II</a:t>
            </a:r>
            <a:endParaRPr b="1" sz="3800">
              <a:solidFill>
                <a:srgbClr val="F7955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11" name="Google Shape;311;p51"/>
          <p:cNvSpPr txBox="1"/>
          <p:nvPr/>
        </p:nvSpPr>
        <p:spPr>
          <a:xfrm>
            <a:off x="0" y="2847188"/>
            <a:ext cx="9144000" cy="677100"/>
          </a:xfrm>
          <a:prstGeom prst="rect">
            <a:avLst/>
          </a:prstGeom>
          <a:solidFill>
            <a:srgbClr val="000000">
              <a:alpha val="47490"/>
            </a:srgbClr>
          </a:solidFill>
          <a:ln>
            <a:noFill/>
          </a:ln>
          <a:effectLst>
            <a:outerShdw blurRad="71438" rotWithShape="0" algn="bl" dir="3840000" dist="28575">
              <a:schemeClr val="dk1">
                <a:alpha val="83000"/>
              </a:schemeClr>
            </a:outerShdw>
          </a:effectLst>
        </p:spPr>
        <p:txBody>
          <a:bodyPr anchorCtr="0" anchor="t" bIns="137150" lIns="0" spcFirstLastPara="1" rIns="0" wrap="square" tIns="137150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600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THE DCDR FRAMEWORK</a:t>
            </a:r>
            <a:endParaRPr sz="2600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5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6" name="Google Shape;316;p52"/>
          <p:cNvPicPr preferRelativeResize="0"/>
          <p:nvPr/>
        </p:nvPicPr>
        <p:blipFill rotWithShape="1">
          <a:blip r:embed="rId3">
            <a:alphaModFix/>
          </a:blip>
          <a:srcRect b="7806" l="0" r="0" t="7798"/>
          <a:stretch/>
        </p:blipFill>
        <p:spPr>
          <a:xfrm>
            <a:off x="0" y="0"/>
            <a:ext cx="9143997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317" name="Google Shape;317;p52">
            <a:hlinkClick r:id="rId4"/>
          </p:cNvPr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933151" y="228600"/>
            <a:ext cx="1116350" cy="111635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18" name="Google Shape;318;p52"/>
          <p:cNvCxnSpPr/>
          <p:nvPr/>
        </p:nvCxnSpPr>
        <p:spPr>
          <a:xfrm>
            <a:off x="579001" y="613075"/>
            <a:ext cx="7334100" cy="0"/>
          </a:xfrm>
          <a:prstGeom prst="straightConnector1">
            <a:avLst/>
          </a:prstGeom>
          <a:noFill/>
          <a:ln cap="flat" cmpd="sng" w="19050">
            <a:solidFill>
              <a:srgbClr val="66B5C5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19" name="Google Shape;319;p52"/>
          <p:cNvSpPr txBox="1"/>
          <p:nvPr/>
        </p:nvSpPr>
        <p:spPr>
          <a:xfrm>
            <a:off x="0" y="4774200"/>
            <a:ext cx="9144000" cy="369300"/>
          </a:xfrm>
          <a:prstGeom prst="rect">
            <a:avLst/>
          </a:prstGeom>
          <a:solidFill>
            <a:srgbClr val="50919F">
              <a:alpha val="81560"/>
            </a:srgbClr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chemeClr val="lt1"/>
                </a:solidFill>
                <a:uFill>
                  <a:noFill/>
                </a:uFill>
                <a:latin typeface="Montserrat Light"/>
                <a:ea typeface="Montserrat Light"/>
                <a:cs typeface="Montserrat Light"/>
                <a:sym typeface="Montserrat Light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TheIOFoundation.org</a:t>
            </a:r>
            <a:r>
              <a:rPr lang="en-GB" sz="1200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    |     </a:t>
            </a:r>
            <a:r>
              <a:rPr lang="en-GB" sz="1200">
                <a:solidFill>
                  <a:schemeClr val="lt1"/>
                </a:solidFill>
                <a:uFill>
                  <a:noFill/>
                </a:uFill>
                <a:latin typeface="Montserrat Light"/>
                <a:ea typeface="Montserrat Light"/>
                <a:cs typeface="Montserrat Light"/>
                <a:sym typeface="Montserrat Light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Contact@TheIOFoundation</a:t>
            </a:r>
            <a:r>
              <a:rPr lang="en-GB" sz="1200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    |     </a:t>
            </a:r>
            <a:r>
              <a:rPr lang="en-GB" sz="1200">
                <a:solidFill>
                  <a:schemeClr val="lt1"/>
                </a:solidFill>
                <a:uFill>
                  <a:noFill/>
                </a:uFill>
                <a:latin typeface="Montserrat Light"/>
                <a:ea typeface="Montserrat Light"/>
                <a:cs typeface="Montserrat Light"/>
                <a:sym typeface="Montserrat Light"/>
                <a:hlinkClick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Join.TheIOFoundation.org</a:t>
            </a:r>
            <a:endParaRPr sz="1200">
              <a:solidFill>
                <a:schemeClr val="lt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320" name="Google Shape;320;p52"/>
          <p:cNvSpPr txBox="1"/>
          <p:nvPr/>
        </p:nvSpPr>
        <p:spPr>
          <a:xfrm>
            <a:off x="781050" y="930850"/>
            <a:ext cx="6344100" cy="369300"/>
          </a:xfrm>
          <a:prstGeom prst="rect">
            <a:avLst/>
          </a:prstGeom>
          <a:noFill/>
          <a:ln>
            <a:noFill/>
          </a:ln>
          <a:effectLst>
            <a:outerShdw blurRad="71438" rotWithShape="0" algn="bl" dir="3840000" dist="28575">
              <a:schemeClr val="dk1">
                <a:alpha val="83000"/>
              </a:schemeClr>
            </a:outerShdw>
          </a:effectLst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4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UNPACKING THE DCDR FRAMEWORK</a:t>
            </a:r>
            <a:endParaRPr b="1" sz="2400">
              <a:solidFill>
                <a:srgbClr val="F7955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21" name="Google Shape;321;p52"/>
          <p:cNvSpPr txBox="1"/>
          <p:nvPr/>
        </p:nvSpPr>
        <p:spPr>
          <a:xfrm>
            <a:off x="781050" y="1687575"/>
            <a:ext cx="3656700" cy="2233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- SET OF PREMISES</a:t>
            </a:r>
            <a:endParaRPr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500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- STRUCTURED DATA LIFECYCLE</a:t>
            </a:r>
            <a:endParaRPr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500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- STRUCTURAL LAYERS</a:t>
            </a:r>
            <a:endParaRPr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500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- TAXONOMIES</a:t>
            </a:r>
            <a:endParaRPr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500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- PRINCIPLES</a:t>
            </a:r>
            <a:endParaRPr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500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- SAGAN OATH</a:t>
            </a:r>
            <a:endParaRPr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500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322" name="Google Shape;322;p52"/>
          <p:cNvSpPr/>
          <p:nvPr/>
        </p:nvSpPr>
        <p:spPr>
          <a:xfrm>
            <a:off x="650075" y="1011800"/>
            <a:ext cx="50100" cy="210000"/>
          </a:xfrm>
          <a:prstGeom prst="rect">
            <a:avLst/>
          </a:prstGeom>
          <a:solidFill>
            <a:srgbClr val="F79552"/>
          </a:solidFill>
          <a:ln cap="flat" cmpd="sng" w="9525">
            <a:solidFill>
              <a:srgbClr val="F7955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3" name="Google Shape;323;p52"/>
          <p:cNvSpPr txBox="1"/>
          <p:nvPr/>
        </p:nvSpPr>
        <p:spPr>
          <a:xfrm>
            <a:off x="4732878" y="1687575"/>
            <a:ext cx="3656700" cy="2233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- IMPLEMENTATION TIMELINE</a:t>
            </a:r>
            <a:endParaRPr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500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- DR SDK MVP</a:t>
            </a:r>
            <a:endParaRPr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500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- SET OF STAKEHOLDERS</a:t>
            </a:r>
            <a:endParaRPr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500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- POLICY GUIDELINES</a:t>
            </a:r>
            <a:endParaRPr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500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- PEDAGOGICAL MATERIALS</a:t>
            </a:r>
            <a:endParaRPr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500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- FINANCIAL MODELS</a:t>
            </a:r>
            <a:endParaRPr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500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- MESSAGING STRATEGIES</a:t>
            </a:r>
            <a:endParaRPr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7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8" name="Google Shape;328;p53"/>
          <p:cNvPicPr preferRelativeResize="0"/>
          <p:nvPr/>
        </p:nvPicPr>
        <p:blipFill rotWithShape="1">
          <a:blip r:embed="rId3">
            <a:alphaModFix/>
          </a:blip>
          <a:srcRect b="7003" l="0" r="0" t="8615"/>
          <a:stretch/>
        </p:blipFill>
        <p:spPr>
          <a:xfrm>
            <a:off x="0" y="0"/>
            <a:ext cx="9143999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29" name="Google Shape;329;p53"/>
          <p:cNvPicPr preferRelativeResize="0"/>
          <p:nvPr/>
        </p:nvPicPr>
        <p:blipFill>
          <a:blip r:embed="rId4">
            <a:alphaModFix amt="76000"/>
          </a:blip>
          <a:stretch>
            <a:fillRect/>
          </a:stretch>
        </p:blipFill>
        <p:spPr>
          <a:xfrm>
            <a:off x="160725" y="1393450"/>
            <a:ext cx="8822700" cy="34233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pic>
      <p:pic>
        <p:nvPicPr>
          <p:cNvPr id="330" name="Google Shape;330;p53">
            <a:hlinkClick r:id="rId5"/>
          </p:cNvPr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7933151" y="228600"/>
            <a:ext cx="1116350" cy="111635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31" name="Google Shape;331;p53"/>
          <p:cNvCxnSpPr/>
          <p:nvPr/>
        </p:nvCxnSpPr>
        <p:spPr>
          <a:xfrm>
            <a:off x="579001" y="613075"/>
            <a:ext cx="7334100" cy="0"/>
          </a:xfrm>
          <a:prstGeom prst="straightConnector1">
            <a:avLst/>
          </a:prstGeom>
          <a:noFill/>
          <a:ln cap="flat" cmpd="sng" w="19050">
            <a:solidFill>
              <a:srgbClr val="66B5C5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32" name="Google Shape;332;p53"/>
          <p:cNvSpPr txBox="1"/>
          <p:nvPr/>
        </p:nvSpPr>
        <p:spPr>
          <a:xfrm>
            <a:off x="781050" y="930838"/>
            <a:ext cx="5848500" cy="369300"/>
          </a:xfrm>
          <a:prstGeom prst="rect">
            <a:avLst/>
          </a:prstGeom>
          <a:noFill/>
          <a:ln>
            <a:noFill/>
          </a:ln>
          <a:effectLst>
            <a:outerShdw blurRad="71438" rotWithShape="0" algn="bl" dir="3840000" dist="28575">
              <a:srgbClr val="000000">
                <a:alpha val="83000"/>
              </a:srgbClr>
            </a:outerShdw>
          </a:effectLst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4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PHYSICAL </a:t>
            </a:r>
            <a:r>
              <a:rPr b="1" lang="en-GB" sz="2400">
                <a:solidFill>
                  <a:srgbClr val="F79552"/>
                </a:solidFill>
                <a:latin typeface="Montserrat"/>
                <a:ea typeface="Montserrat"/>
                <a:cs typeface="Montserrat"/>
                <a:sym typeface="Montserrat"/>
              </a:rPr>
              <a:t>vs</a:t>
            </a:r>
            <a:r>
              <a:rPr b="1" lang="en-GB" sz="24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DIGITAL</a:t>
            </a:r>
            <a:endParaRPr b="1" sz="24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33" name="Google Shape;333;p53"/>
          <p:cNvSpPr/>
          <p:nvPr/>
        </p:nvSpPr>
        <p:spPr>
          <a:xfrm>
            <a:off x="650075" y="1011800"/>
            <a:ext cx="50100" cy="210000"/>
          </a:xfrm>
          <a:prstGeom prst="rect">
            <a:avLst/>
          </a:prstGeom>
          <a:solidFill>
            <a:srgbClr val="F79552"/>
          </a:solidFill>
          <a:ln cap="flat" cmpd="sng" w="9525">
            <a:solidFill>
              <a:srgbClr val="F7955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4" name="Google Shape;334;p53"/>
          <p:cNvSpPr txBox="1"/>
          <p:nvPr/>
        </p:nvSpPr>
        <p:spPr>
          <a:xfrm>
            <a:off x="0" y="4774200"/>
            <a:ext cx="9144000" cy="369300"/>
          </a:xfrm>
          <a:prstGeom prst="rect">
            <a:avLst/>
          </a:prstGeom>
          <a:solidFill>
            <a:srgbClr val="50919F">
              <a:alpha val="81560"/>
            </a:srgbClr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chemeClr val="lt1"/>
                </a:solidFill>
                <a:uFill>
                  <a:noFill/>
                </a:uFill>
                <a:latin typeface="Montserrat Light"/>
                <a:ea typeface="Montserrat Light"/>
                <a:cs typeface="Montserrat Light"/>
                <a:sym typeface="Montserrat Light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TheIOFoundation.org</a:t>
            </a:r>
            <a:r>
              <a:rPr lang="en-GB" sz="1200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    |     </a:t>
            </a:r>
            <a:r>
              <a:rPr lang="en-GB" sz="1200">
                <a:solidFill>
                  <a:schemeClr val="lt1"/>
                </a:solidFill>
                <a:uFill>
                  <a:noFill/>
                </a:uFill>
                <a:latin typeface="Montserrat Light"/>
                <a:ea typeface="Montserrat Light"/>
                <a:cs typeface="Montserrat Light"/>
                <a:sym typeface="Montserrat Light"/>
                <a:hlinkClick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Contact@TheIOFoundation</a:t>
            </a:r>
            <a:r>
              <a:rPr lang="en-GB" sz="1200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    |     </a:t>
            </a:r>
            <a:r>
              <a:rPr lang="en-GB" sz="1200">
                <a:solidFill>
                  <a:schemeClr val="lt1"/>
                </a:solidFill>
                <a:uFill>
                  <a:noFill/>
                </a:uFill>
                <a:latin typeface="Montserrat Light"/>
                <a:ea typeface="Montserrat Light"/>
                <a:cs typeface="Montserrat Light"/>
                <a:sym typeface="Montserrat Light"/>
                <a:hlinkClick r:id="rId9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Join.TheIOFoundation.org</a:t>
            </a:r>
            <a:endParaRPr sz="1200">
              <a:solidFill>
                <a:schemeClr val="lt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</p:spTree>
  </p:cSld>
  <p:clrMapOvr>
    <a:masterClrMapping/>
  </p:clrMapOvr>
  <mc:AlternateContent>
    <mc:Choice Requires="p14">
      <p:transition spd="slow" p14:dur="1000">
        <p:fade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8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9" name="Google Shape;339;p54"/>
          <p:cNvPicPr preferRelativeResize="0"/>
          <p:nvPr/>
        </p:nvPicPr>
        <p:blipFill rotWithShape="1">
          <a:blip r:embed="rId3">
            <a:alphaModFix/>
          </a:blip>
          <a:srcRect b="41114" l="20969" r="22889" t="6556"/>
          <a:stretch/>
        </p:blipFill>
        <p:spPr>
          <a:xfrm>
            <a:off x="0" y="0"/>
            <a:ext cx="9143997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40" name="Google Shape;340;p54">
            <a:hlinkClick r:id="rId4"/>
          </p:cNvPr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933151" y="228600"/>
            <a:ext cx="1116350" cy="111635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41" name="Google Shape;341;p54"/>
          <p:cNvCxnSpPr/>
          <p:nvPr/>
        </p:nvCxnSpPr>
        <p:spPr>
          <a:xfrm>
            <a:off x="579001" y="613075"/>
            <a:ext cx="7334100" cy="0"/>
          </a:xfrm>
          <a:prstGeom prst="straightConnector1">
            <a:avLst/>
          </a:prstGeom>
          <a:noFill/>
          <a:ln cap="flat" cmpd="sng" w="19050">
            <a:solidFill>
              <a:srgbClr val="66B5C5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42" name="Google Shape;342;p54"/>
          <p:cNvSpPr txBox="1"/>
          <p:nvPr/>
        </p:nvSpPr>
        <p:spPr>
          <a:xfrm>
            <a:off x="0" y="4774200"/>
            <a:ext cx="9144000" cy="369300"/>
          </a:xfrm>
          <a:prstGeom prst="rect">
            <a:avLst/>
          </a:prstGeom>
          <a:solidFill>
            <a:srgbClr val="50919F">
              <a:alpha val="81560"/>
            </a:srgbClr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chemeClr val="lt1"/>
                </a:solidFill>
                <a:uFill>
                  <a:noFill/>
                </a:uFill>
                <a:latin typeface="Montserrat Light"/>
                <a:ea typeface="Montserrat Light"/>
                <a:cs typeface="Montserrat Light"/>
                <a:sym typeface="Montserrat Light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TheIOFoundation.org</a:t>
            </a:r>
            <a:r>
              <a:rPr lang="en-GB" sz="1200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    |     </a:t>
            </a:r>
            <a:r>
              <a:rPr lang="en-GB" sz="1200">
                <a:solidFill>
                  <a:schemeClr val="lt1"/>
                </a:solidFill>
                <a:uFill>
                  <a:noFill/>
                </a:uFill>
                <a:latin typeface="Montserrat Light"/>
                <a:ea typeface="Montserrat Light"/>
                <a:cs typeface="Montserrat Light"/>
                <a:sym typeface="Montserrat Light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Contact@TheIOFoundation</a:t>
            </a:r>
            <a:r>
              <a:rPr lang="en-GB" sz="1200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    |     </a:t>
            </a:r>
            <a:r>
              <a:rPr lang="en-GB" sz="1200">
                <a:solidFill>
                  <a:schemeClr val="lt1"/>
                </a:solidFill>
                <a:uFill>
                  <a:noFill/>
                </a:uFill>
                <a:latin typeface="Montserrat Light"/>
                <a:ea typeface="Montserrat Light"/>
                <a:cs typeface="Montserrat Light"/>
                <a:sym typeface="Montserrat Light"/>
                <a:hlinkClick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Join.TheIOFoundation.org</a:t>
            </a:r>
            <a:endParaRPr sz="1200">
              <a:solidFill>
                <a:schemeClr val="lt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343" name="Google Shape;343;p54"/>
          <p:cNvSpPr txBox="1"/>
          <p:nvPr/>
        </p:nvSpPr>
        <p:spPr>
          <a:xfrm>
            <a:off x="781050" y="930850"/>
            <a:ext cx="6344100" cy="554100"/>
          </a:xfrm>
          <a:prstGeom prst="rect">
            <a:avLst/>
          </a:prstGeom>
          <a:noFill/>
          <a:ln>
            <a:noFill/>
          </a:ln>
          <a:effectLst>
            <a:outerShdw blurRad="71438" rotWithShape="0" algn="bl" dir="3840000" dist="28575">
              <a:schemeClr val="dk1">
                <a:alpha val="83000"/>
              </a:schemeClr>
            </a:outerShdw>
          </a:effectLst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4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DCDR CORE PREMISES</a:t>
            </a:r>
            <a:endParaRPr b="1" sz="24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2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(A summary)</a:t>
            </a:r>
            <a:endParaRPr b="1" sz="12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44" name="Google Shape;344;p54"/>
          <p:cNvSpPr txBox="1"/>
          <p:nvPr/>
        </p:nvSpPr>
        <p:spPr>
          <a:xfrm>
            <a:off x="781050" y="1687575"/>
            <a:ext cx="7132200" cy="2445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- I AM MY DATA</a:t>
            </a:r>
            <a:endParaRPr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- CORE OBJECTIVE: EXTENDING THE LIFECYCLE OF ANY ENTITY OVER TIME</a:t>
            </a:r>
            <a:endParaRPr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- HARMS SHORTEN LIFECYCLE</a:t>
            </a:r>
            <a:endParaRPr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- RIGHTS ARE THE PROACTIVE ATTEMPT TO  AVOID HARMS</a:t>
            </a:r>
            <a:endParaRPr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345" name="Google Shape;345;p54"/>
          <p:cNvSpPr/>
          <p:nvPr/>
        </p:nvSpPr>
        <p:spPr>
          <a:xfrm>
            <a:off x="650075" y="1011800"/>
            <a:ext cx="50100" cy="210000"/>
          </a:xfrm>
          <a:prstGeom prst="rect">
            <a:avLst/>
          </a:prstGeom>
          <a:solidFill>
            <a:srgbClr val="F79552"/>
          </a:solidFill>
          <a:ln cap="flat" cmpd="sng" w="9525">
            <a:solidFill>
              <a:srgbClr val="F7955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9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0" name="Google Shape;350;p55"/>
          <p:cNvPicPr preferRelativeResize="0"/>
          <p:nvPr/>
        </p:nvPicPr>
        <p:blipFill rotWithShape="1">
          <a:blip r:embed="rId3">
            <a:alphaModFix/>
          </a:blip>
          <a:srcRect b="22822" l="15271" r="11975" t="14599"/>
          <a:stretch/>
        </p:blipFill>
        <p:spPr>
          <a:xfrm>
            <a:off x="1" y="-98150"/>
            <a:ext cx="9143997" cy="5241658"/>
          </a:xfrm>
          <a:prstGeom prst="rect">
            <a:avLst/>
          </a:prstGeom>
          <a:noFill/>
          <a:ln>
            <a:noFill/>
          </a:ln>
        </p:spPr>
      </p:pic>
      <p:pic>
        <p:nvPicPr>
          <p:cNvPr id="351" name="Google Shape;351;p55">
            <a:hlinkClick r:id="rId4"/>
          </p:cNvPr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933151" y="228600"/>
            <a:ext cx="1116350" cy="111635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52" name="Google Shape;352;p55"/>
          <p:cNvCxnSpPr/>
          <p:nvPr/>
        </p:nvCxnSpPr>
        <p:spPr>
          <a:xfrm>
            <a:off x="579001" y="613075"/>
            <a:ext cx="7334100" cy="0"/>
          </a:xfrm>
          <a:prstGeom prst="straightConnector1">
            <a:avLst/>
          </a:prstGeom>
          <a:noFill/>
          <a:ln cap="flat" cmpd="sng" w="19050">
            <a:solidFill>
              <a:srgbClr val="66B5C5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53" name="Google Shape;353;p55"/>
          <p:cNvSpPr txBox="1"/>
          <p:nvPr/>
        </p:nvSpPr>
        <p:spPr>
          <a:xfrm>
            <a:off x="0" y="4774200"/>
            <a:ext cx="9144000" cy="369300"/>
          </a:xfrm>
          <a:prstGeom prst="rect">
            <a:avLst/>
          </a:prstGeom>
          <a:solidFill>
            <a:srgbClr val="50919F">
              <a:alpha val="81560"/>
            </a:srgbClr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chemeClr val="lt1"/>
                </a:solidFill>
                <a:uFill>
                  <a:noFill/>
                </a:uFill>
                <a:latin typeface="Montserrat Light"/>
                <a:ea typeface="Montserrat Light"/>
                <a:cs typeface="Montserrat Light"/>
                <a:sym typeface="Montserrat Light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TheIOFoundation.org</a:t>
            </a:r>
            <a:r>
              <a:rPr lang="en-GB" sz="1200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    |     </a:t>
            </a:r>
            <a:r>
              <a:rPr lang="en-GB" sz="1200">
                <a:solidFill>
                  <a:schemeClr val="lt1"/>
                </a:solidFill>
                <a:uFill>
                  <a:noFill/>
                </a:uFill>
                <a:latin typeface="Montserrat Light"/>
                <a:ea typeface="Montserrat Light"/>
                <a:cs typeface="Montserrat Light"/>
                <a:sym typeface="Montserrat Light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Contact@TheIOFoundation</a:t>
            </a:r>
            <a:r>
              <a:rPr lang="en-GB" sz="1200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    |     </a:t>
            </a:r>
            <a:r>
              <a:rPr lang="en-GB" sz="1200">
                <a:solidFill>
                  <a:schemeClr val="lt1"/>
                </a:solidFill>
                <a:uFill>
                  <a:noFill/>
                </a:uFill>
                <a:latin typeface="Montserrat Light"/>
                <a:ea typeface="Montserrat Light"/>
                <a:cs typeface="Montserrat Light"/>
                <a:sym typeface="Montserrat Light"/>
                <a:hlinkClick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Join.TheIOFoundation.org</a:t>
            </a:r>
            <a:endParaRPr sz="1200">
              <a:solidFill>
                <a:schemeClr val="lt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354" name="Google Shape;354;p55"/>
          <p:cNvSpPr txBox="1"/>
          <p:nvPr/>
        </p:nvSpPr>
        <p:spPr>
          <a:xfrm>
            <a:off x="0" y="2847200"/>
            <a:ext cx="4572000" cy="677100"/>
          </a:xfrm>
          <a:prstGeom prst="rect">
            <a:avLst/>
          </a:prstGeom>
          <a:solidFill>
            <a:srgbClr val="000000">
              <a:alpha val="47490"/>
            </a:srgbClr>
          </a:solidFill>
          <a:ln>
            <a:noFill/>
          </a:ln>
          <a:effectLst>
            <a:outerShdw blurRad="71438" rotWithShape="0" algn="bl" dir="3840000" dist="28575">
              <a:schemeClr val="dk1">
                <a:alpha val="83000"/>
              </a:schemeClr>
            </a:outerShdw>
          </a:effectLst>
        </p:spPr>
        <p:txBody>
          <a:bodyPr anchorCtr="0" anchor="t" bIns="137150" lIns="0" spcFirstLastPara="1" rIns="0" wrap="square" tIns="137150">
            <a:spAutoFit/>
          </a:bodyPr>
          <a:lstStyle/>
          <a:p>
            <a:pPr indent="0" lvl="0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600">
                <a:solidFill>
                  <a:srgbClr val="66B5C5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DIGITAL TWINS</a:t>
            </a:r>
            <a:endParaRPr sz="2600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355" name="Google Shape;355;p55"/>
          <p:cNvSpPr txBox="1"/>
          <p:nvPr/>
        </p:nvSpPr>
        <p:spPr>
          <a:xfrm>
            <a:off x="0" y="1739700"/>
            <a:ext cx="6991500" cy="954300"/>
          </a:xfrm>
          <a:prstGeom prst="rect">
            <a:avLst/>
          </a:prstGeom>
          <a:solidFill>
            <a:srgbClr val="000000">
              <a:alpha val="47490"/>
            </a:srgbClr>
          </a:solidFill>
          <a:ln>
            <a:noFill/>
          </a:ln>
          <a:effectLst>
            <a:outerShdw blurRad="71438" rotWithShape="0" algn="bl" dir="3840000" dist="28575">
              <a:schemeClr val="dk1">
                <a:alpha val="83000"/>
              </a:schemeClr>
            </a:outerShdw>
          </a:effectLst>
        </p:spPr>
        <p:txBody>
          <a:bodyPr anchorCtr="0" anchor="t" bIns="182875" lIns="0" spcFirstLastPara="1" rIns="0" wrap="square" tIns="18287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3800">
                <a:solidFill>
                  <a:srgbClr val="F79552"/>
                </a:solidFill>
                <a:latin typeface="Montserrat"/>
                <a:ea typeface="Montserrat"/>
                <a:cs typeface="Montserrat"/>
                <a:sym typeface="Montserrat"/>
              </a:rPr>
              <a:t>DCDR </a:t>
            </a:r>
            <a:r>
              <a:rPr b="1" lang="en-GB" sz="3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FRAMEWORK</a:t>
            </a:r>
            <a:endParaRPr b="1" sz="38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9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0" name="Google Shape;360;p56"/>
          <p:cNvPicPr preferRelativeResize="0"/>
          <p:nvPr/>
        </p:nvPicPr>
        <p:blipFill rotWithShape="1">
          <a:blip r:embed="rId3">
            <a:alphaModFix/>
          </a:blip>
          <a:srcRect b="29535" l="0" r="0" t="30302"/>
          <a:stretch/>
        </p:blipFill>
        <p:spPr>
          <a:xfrm>
            <a:off x="0" y="0"/>
            <a:ext cx="9144002" cy="5143495"/>
          </a:xfrm>
          <a:prstGeom prst="rect">
            <a:avLst/>
          </a:prstGeom>
          <a:noFill/>
          <a:ln>
            <a:noFill/>
          </a:ln>
        </p:spPr>
      </p:pic>
      <p:pic>
        <p:nvPicPr>
          <p:cNvPr id="361" name="Google Shape;361;p56">
            <a:hlinkClick r:id="rId4"/>
          </p:cNvPr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933151" y="228600"/>
            <a:ext cx="1116350" cy="111635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62" name="Google Shape;362;p56"/>
          <p:cNvCxnSpPr/>
          <p:nvPr/>
        </p:nvCxnSpPr>
        <p:spPr>
          <a:xfrm>
            <a:off x="579001" y="613075"/>
            <a:ext cx="7334100" cy="0"/>
          </a:xfrm>
          <a:prstGeom prst="straightConnector1">
            <a:avLst/>
          </a:prstGeom>
          <a:noFill/>
          <a:ln cap="flat" cmpd="sng" w="19050">
            <a:solidFill>
              <a:srgbClr val="66B5C5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63" name="Google Shape;363;p56"/>
          <p:cNvSpPr txBox="1"/>
          <p:nvPr/>
        </p:nvSpPr>
        <p:spPr>
          <a:xfrm>
            <a:off x="0" y="4774200"/>
            <a:ext cx="9144000" cy="369300"/>
          </a:xfrm>
          <a:prstGeom prst="rect">
            <a:avLst/>
          </a:prstGeom>
          <a:solidFill>
            <a:srgbClr val="50919F">
              <a:alpha val="81560"/>
            </a:srgbClr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chemeClr val="lt1"/>
                </a:solidFill>
                <a:uFill>
                  <a:noFill/>
                </a:uFill>
                <a:latin typeface="Montserrat Light"/>
                <a:ea typeface="Montserrat Light"/>
                <a:cs typeface="Montserrat Light"/>
                <a:sym typeface="Montserrat Light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TheIOFoundation.org</a:t>
            </a:r>
            <a:r>
              <a:rPr lang="en-GB" sz="1200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    |     </a:t>
            </a:r>
            <a:r>
              <a:rPr lang="en-GB" sz="1200">
                <a:solidFill>
                  <a:schemeClr val="lt1"/>
                </a:solidFill>
                <a:uFill>
                  <a:noFill/>
                </a:uFill>
                <a:latin typeface="Montserrat Light"/>
                <a:ea typeface="Montserrat Light"/>
                <a:cs typeface="Montserrat Light"/>
                <a:sym typeface="Montserrat Light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Contact@TheIOFoundation</a:t>
            </a:r>
            <a:r>
              <a:rPr lang="en-GB" sz="1200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    |     </a:t>
            </a:r>
            <a:r>
              <a:rPr lang="en-GB" sz="1200">
                <a:solidFill>
                  <a:schemeClr val="lt1"/>
                </a:solidFill>
                <a:uFill>
                  <a:noFill/>
                </a:uFill>
                <a:latin typeface="Montserrat Light"/>
                <a:ea typeface="Montserrat Light"/>
                <a:cs typeface="Montserrat Light"/>
                <a:sym typeface="Montserrat Light"/>
                <a:hlinkClick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Join.TheIOFoundation.org</a:t>
            </a:r>
            <a:endParaRPr sz="1200">
              <a:solidFill>
                <a:schemeClr val="lt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364" name="Google Shape;364;p56"/>
          <p:cNvSpPr txBox="1"/>
          <p:nvPr/>
        </p:nvSpPr>
        <p:spPr>
          <a:xfrm>
            <a:off x="781050" y="930838"/>
            <a:ext cx="5848500" cy="369300"/>
          </a:xfrm>
          <a:prstGeom prst="rect">
            <a:avLst/>
          </a:prstGeom>
          <a:noFill/>
          <a:ln>
            <a:noFill/>
          </a:ln>
          <a:effectLst>
            <a:outerShdw blurRad="71438" rotWithShape="0" algn="bl" dir="3840000" dist="28575">
              <a:schemeClr val="dk1">
                <a:alpha val="83000"/>
              </a:schemeClr>
            </a:outerShdw>
          </a:effectLst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4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TERMINOLOGY</a:t>
            </a:r>
            <a:endParaRPr b="1" sz="24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65" name="Google Shape;365;p56"/>
          <p:cNvSpPr/>
          <p:nvPr/>
        </p:nvSpPr>
        <p:spPr>
          <a:xfrm>
            <a:off x="650075" y="1011800"/>
            <a:ext cx="50100" cy="210000"/>
          </a:xfrm>
          <a:prstGeom prst="rect">
            <a:avLst/>
          </a:prstGeom>
          <a:solidFill>
            <a:srgbClr val="F79552"/>
          </a:solidFill>
          <a:ln cap="flat" cmpd="sng" w="9525">
            <a:solidFill>
              <a:srgbClr val="F7955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6" name="Google Shape;366;p56"/>
          <p:cNvSpPr txBox="1"/>
          <p:nvPr/>
        </p:nvSpPr>
        <p:spPr>
          <a:xfrm>
            <a:off x="579000" y="1739700"/>
            <a:ext cx="4857600" cy="2340600"/>
          </a:xfrm>
          <a:prstGeom prst="rect">
            <a:avLst/>
          </a:prstGeom>
          <a:solidFill>
            <a:srgbClr val="000000">
              <a:alpha val="47490"/>
            </a:srgbClr>
          </a:solidFill>
          <a:ln>
            <a:noFill/>
          </a:ln>
          <a:effectLst>
            <a:outerShdw blurRad="71438" rotWithShape="0" algn="bl" dir="3840000" dist="28575">
              <a:srgbClr val="000000">
                <a:alpha val="83000"/>
              </a:srgbClr>
            </a:outerShdw>
          </a:effectLst>
        </p:spPr>
        <p:txBody>
          <a:bodyPr anchorCtr="0" anchor="t" bIns="182875" lIns="0" spcFirstLastPara="1" rIns="0" wrap="square" tIns="182875">
            <a:noAutofit/>
          </a:bodyPr>
          <a:lstStyle/>
          <a:p>
            <a:pPr indent="0" lvl="0" marL="182880" marR="9144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000">
                <a:solidFill>
                  <a:srgbClr val="F79552"/>
                </a:solidFill>
                <a:latin typeface="Montserrat"/>
                <a:ea typeface="Montserrat"/>
                <a:cs typeface="Montserrat"/>
                <a:sym typeface="Montserrat"/>
              </a:rPr>
              <a:t>PHYSICAL HARM</a:t>
            </a:r>
            <a:endParaRPr b="1" sz="2000">
              <a:solidFill>
                <a:srgbClr val="F7955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182880" marR="9144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182880" marR="9144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0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Any harm received by</a:t>
            </a:r>
            <a:endParaRPr b="1" sz="20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182880" marR="9144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0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a physical entity.</a:t>
            </a:r>
            <a:endParaRPr b="1" sz="20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rgbClr val="F7955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0" name="Shape 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1" name="Google Shape;371;p57"/>
          <p:cNvPicPr preferRelativeResize="0"/>
          <p:nvPr/>
        </p:nvPicPr>
        <p:blipFill rotWithShape="1">
          <a:blip r:embed="rId3">
            <a:alphaModFix/>
          </a:blip>
          <a:srcRect b="8616" l="0" r="0" t="8616"/>
          <a:stretch/>
        </p:blipFill>
        <p:spPr>
          <a:xfrm>
            <a:off x="0" y="0"/>
            <a:ext cx="9143999" cy="5143498"/>
          </a:xfrm>
          <a:prstGeom prst="rect">
            <a:avLst/>
          </a:prstGeom>
          <a:noFill/>
          <a:ln>
            <a:noFill/>
          </a:ln>
        </p:spPr>
      </p:pic>
      <p:pic>
        <p:nvPicPr>
          <p:cNvPr id="372" name="Google Shape;372;p57">
            <a:hlinkClick r:id="rId4"/>
          </p:cNvPr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933151" y="228600"/>
            <a:ext cx="1116350" cy="111635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73" name="Google Shape;373;p57"/>
          <p:cNvCxnSpPr/>
          <p:nvPr/>
        </p:nvCxnSpPr>
        <p:spPr>
          <a:xfrm>
            <a:off x="579001" y="613075"/>
            <a:ext cx="7334100" cy="0"/>
          </a:xfrm>
          <a:prstGeom prst="straightConnector1">
            <a:avLst/>
          </a:prstGeom>
          <a:noFill/>
          <a:ln cap="flat" cmpd="sng" w="19050">
            <a:solidFill>
              <a:srgbClr val="66B5C5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74" name="Google Shape;374;p57"/>
          <p:cNvSpPr txBox="1"/>
          <p:nvPr/>
        </p:nvSpPr>
        <p:spPr>
          <a:xfrm>
            <a:off x="0" y="4774200"/>
            <a:ext cx="9144000" cy="369300"/>
          </a:xfrm>
          <a:prstGeom prst="rect">
            <a:avLst/>
          </a:prstGeom>
          <a:solidFill>
            <a:srgbClr val="50919F">
              <a:alpha val="81560"/>
            </a:srgbClr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chemeClr val="lt1"/>
                </a:solidFill>
                <a:uFill>
                  <a:noFill/>
                </a:uFill>
                <a:latin typeface="Montserrat Light"/>
                <a:ea typeface="Montserrat Light"/>
                <a:cs typeface="Montserrat Light"/>
                <a:sym typeface="Montserrat Light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TheIOFoundation.org</a:t>
            </a:r>
            <a:r>
              <a:rPr lang="en-GB" sz="1200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    |     </a:t>
            </a:r>
            <a:r>
              <a:rPr lang="en-GB" sz="1200">
                <a:solidFill>
                  <a:schemeClr val="lt1"/>
                </a:solidFill>
                <a:uFill>
                  <a:noFill/>
                </a:uFill>
                <a:latin typeface="Montserrat Light"/>
                <a:ea typeface="Montserrat Light"/>
                <a:cs typeface="Montserrat Light"/>
                <a:sym typeface="Montserrat Light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Contact@TheIOFoundation</a:t>
            </a:r>
            <a:r>
              <a:rPr lang="en-GB" sz="1200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    |     </a:t>
            </a:r>
            <a:r>
              <a:rPr lang="en-GB" sz="1200">
                <a:solidFill>
                  <a:schemeClr val="lt1"/>
                </a:solidFill>
                <a:uFill>
                  <a:noFill/>
                </a:uFill>
                <a:latin typeface="Montserrat Light"/>
                <a:ea typeface="Montserrat Light"/>
                <a:cs typeface="Montserrat Light"/>
                <a:sym typeface="Montserrat Light"/>
                <a:hlinkClick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Join.TheIOFoundation.org</a:t>
            </a:r>
            <a:endParaRPr sz="1200">
              <a:solidFill>
                <a:schemeClr val="lt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375" name="Google Shape;375;p57"/>
          <p:cNvSpPr txBox="1"/>
          <p:nvPr/>
        </p:nvSpPr>
        <p:spPr>
          <a:xfrm>
            <a:off x="781050" y="930838"/>
            <a:ext cx="5848500" cy="369300"/>
          </a:xfrm>
          <a:prstGeom prst="rect">
            <a:avLst/>
          </a:prstGeom>
          <a:noFill/>
          <a:ln>
            <a:noFill/>
          </a:ln>
          <a:effectLst>
            <a:outerShdw blurRad="71438" rotWithShape="0" algn="bl" dir="3840000" dist="28575">
              <a:schemeClr val="dk1">
                <a:alpha val="83000"/>
              </a:schemeClr>
            </a:outerShdw>
          </a:effectLst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4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TERMINOLOGY</a:t>
            </a:r>
            <a:endParaRPr b="1" sz="24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76" name="Google Shape;376;p57"/>
          <p:cNvSpPr/>
          <p:nvPr/>
        </p:nvSpPr>
        <p:spPr>
          <a:xfrm>
            <a:off x="650075" y="1011800"/>
            <a:ext cx="50100" cy="210000"/>
          </a:xfrm>
          <a:prstGeom prst="rect">
            <a:avLst/>
          </a:prstGeom>
          <a:solidFill>
            <a:srgbClr val="F79552"/>
          </a:solidFill>
          <a:ln cap="flat" cmpd="sng" w="9525">
            <a:solidFill>
              <a:srgbClr val="F7955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7" name="Google Shape;377;p57"/>
          <p:cNvSpPr txBox="1"/>
          <p:nvPr/>
        </p:nvSpPr>
        <p:spPr>
          <a:xfrm>
            <a:off x="579000" y="1739700"/>
            <a:ext cx="4857600" cy="2340600"/>
          </a:xfrm>
          <a:prstGeom prst="rect">
            <a:avLst/>
          </a:prstGeom>
          <a:solidFill>
            <a:srgbClr val="000000">
              <a:alpha val="47490"/>
            </a:srgbClr>
          </a:solidFill>
          <a:ln>
            <a:noFill/>
          </a:ln>
          <a:effectLst>
            <a:outerShdw blurRad="71438" rotWithShape="0" algn="bl" dir="3840000" dist="28575">
              <a:srgbClr val="000000">
                <a:alpha val="83000"/>
              </a:srgbClr>
            </a:outerShdw>
          </a:effectLst>
        </p:spPr>
        <p:txBody>
          <a:bodyPr anchorCtr="0" anchor="t" bIns="182875" lIns="0" spcFirstLastPara="1" rIns="0" wrap="square" tIns="182875">
            <a:noAutofit/>
          </a:bodyPr>
          <a:lstStyle/>
          <a:p>
            <a:pPr indent="0" lvl="0" marL="182880" marR="9144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000">
                <a:solidFill>
                  <a:srgbClr val="F79552"/>
                </a:solidFill>
                <a:latin typeface="Montserrat"/>
                <a:ea typeface="Montserrat"/>
                <a:cs typeface="Montserrat"/>
                <a:sym typeface="Montserrat"/>
              </a:rPr>
              <a:t>DIGITAL HARM</a:t>
            </a:r>
            <a:endParaRPr b="1" sz="2000">
              <a:solidFill>
                <a:srgbClr val="F7955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182880" marR="9144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182880" marR="9144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0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Any harm received by</a:t>
            </a:r>
            <a:endParaRPr b="1" sz="20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182880" marR="9144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0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a digital twin.</a:t>
            </a:r>
            <a:endParaRPr b="1" sz="20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rgbClr val="F7955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38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2" name="Google Shape;382;p58"/>
          <p:cNvPicPr preferRelativeResize="0"/>
          <p:nvPr/>
        </p:nvPicPr>
        <p:blipFill rotWithShape="1">
          <a:blip r:embed="rId3">
            <a:alphaModFix/>
          </a:blip>
          <a:srcRect b="7806" l="0" r="0" t="7798"/>
          <a:stretch/>
        </p:blipFill>
        <p:spPr>
          <a:xfrm flipH="1">
            <a:off x="0" y="0"/>
            <a:ext cx="9143997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383" name="Google Shape;383;p58">
            <a:hlinkClick r:id="rId4"/>
          </p:cNvPr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933151" y="228600"/>
            <a:ext cx="1116350" cy="111635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84" name="Google Shape;384;p58"/>
          <p:cNvCxnSpPr/>
          <p:nvPr/>
        </p:nvCxnSpPr>
        <p:spPr>
          <a:xfrm>
            <a:off x="579001" y="613075"/>
            <a:ext cx="7334100" cy="0"/>
          </a:xfrm>
          <a:prstGeom prst="straightConnector1">
            <a:avLst/>
          </a:prstGeom>
          <a:noFill/>
          <a:ln cap="flat" cmpd="sng" w="19050">
            <a:solidFill>
              <a:srgbClr val="66B5C5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85" name="Google Shape;385;p58"/>
          <p:cNvSpPr txBox="1"/>
          <p:nvPr/>
        </p:nvSpPr>
        <p:spPr>
          <a:xfrm>
            <a:off x="0" y="4774200"/>
            <a:ext cx="9144000" cy="369300"/>
          </a:xfrm>
          <a:prstGeom prst="rect">
            <a:avLst/>
          </a:prstGeom>
          <a:solidFill>
            <a:srgbClr val="50919F">
              <a:alpha val="81560"/>
            </a:srgbClr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chemeClr val="lt1"/>
                </a:solidFill>
                <a:uFill>
                  <a:noFill/>
                </a:uFill>
                <a:latin typeface="Montserrat Light"/>
                <a:ea typeface="Montserrat Light"/>
                <a:cs typeface="Montserrat Light"/>
                <a:sym typeface="Montserrat Light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TheIOFoundation.org</a:t>
            </a:r>
            <a:r>
              <a:rPr lang="en-GB" sz="1200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    |     </a:t>
            </a:r>
            <a:r>
              <a:rPr lang="en-GB" sz="1200">
                <a:solidFill>
                  <a:schemeClr val="lt1"/>
                </a:solidFill>
                <a:uFill>
                  <a:noFill/>
                </a:uFill>
                <a:latin typeface="Montserrat Light"/>
                <a:ea typeface="Montserrat Light"/>
                <a:cs typeface="Montserrat Light"/>
                <a:sym typeface="Montserrat Light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Contact@TheIOFoundation</a:t>
            </a:r>
            <a:r>
              <a:rPr lang="en-GB" sz="1200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    |     </a:t>
            </a:r>
            <a:r>
              <a:rPr lang="en-GB" sz="1200">
                <a:solidFill>
                  <a:schemeClr val="lt1"/>
                </a:solidFill>
                <a:uFill>
                  <a:noFill/>
                </a:uFill>
                <a:latin typeface="Montserrat Light"/>
                <a:ea typeface="Montserrat Light"/>
                <a:cs typeface="Montserrat Light"/>
                <a:sym typeface="Montserrat Light"/>
                <a:hlinkClick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Join.TheIOFoundation.org</a:t>
            </a:r>
            <a:endParaRPr sz="1200">
              <a:solidFill>
                <a:schemeClr val="lt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386" name="Google Shape;386;p58"/>
          <p:cNvSpPr txBox="1"/>
          <p:nvPr/>
        </p:nvSpPr>
        <p:spPr>
          <a:xfrm>
            <a:off x="781050" y="930838"/>
            <a:ext cx="5848500" cy="369300"/>
          </a:xfrm>
          <a:prstGeom prst="rect">
            <a:avLst/>
          </a:prstGeom>
          <a:noFill/>
          <a:ln>
            <a:noFill/>
          </a:ln>
          <a:effectLst>
            <a:outerShdw blurRad="71438" rotWithShape="0" algn="bl" dir="3840000" dist="28575">
              <a:schemeClr val="dk1">
                <a:alpha val="83000"/>
              </a:schemeClr>
            </a:outerShdw>
          </a:effectLst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4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THE A3 MODEL</a:t>
            </a:r>
            <a:endParaRPr b="1" sz="24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87" name="Google Shape;387;p58"/>
          <p:cNvSpPr txBox="1"/>
          <p:nvPr/>
        </p:nvSpPr>
        <p:spPr>
          <a:xfrm>
            <a:off x="781050" y="1687575"/>
            <a:ext cx="4857600" cy="2056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AUTHENTICITY</a:t>
            </a:r>
            <a:endParaRPr b="1" sz="18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ACCURACY</a:t>
            </a:r>
            <a:endParaRPr b="1" sz="18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AGENCY</a:t>
            </a:r>
            <a:endParaRPr b="1" sz="18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88" name="Google Shape;388;p58"/>
          <p:cNvSpPr/>
          <p:nvPr/>
        </p:nvSpPr>
        <p:spPr>
          <a:xfrm>
            <a:off x="650075" y="1011800"/>
            <a:ext cx="50100" cy="210000"/>
          </a:xfrm>
          <a:prstGeom prst="rect">
            <a:avLst/>
          </a:prstGeom>
          <a:solidFill>
            <a:srgbClr val="F79552"/>
          </a:solidFill>
          <a:ln cap="flat" cmpd="sng" w="9525">
            <a:solidFill>
              <a:srgbClr val="F7955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392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3" name="Google Shape;393;p59"/>
          <p:cNvPicPr preferRelativeResize="0"/>
          <p:nvPr/>
        </p:nvPicPr>
        <p:blipFill rotWithShape="1">
          <a:blip r:embed="rId3">
            <a:alphaModFix/>
          </a:blip>
          <a:srcRect b="7806" l="0" r="0" t="7798"/>
          <a:stretch/>
        </p:blipFill>
        <p:spPr>
          <a:xfrm flipH="1">
            <a:off x="0" y="0"/>
            <a:ext cx="9143997" cy="514350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94" name="Google Shape;394;p59"/>
          <p:cNvCxnSpPr>
            <a:stCxn id="395" idx="2"/>
            <a:endCxn id="396" idx="0"/>
          </p:cNvCxnSpPr>
          <p:nvPr/>
        </p:nvCxnSpPr>
        <p:spPr>
          <a:xfrm>
            <a:off x="4357425" y="2470375"/>
            <a:ext cx="0" cy="980700"/>
          </a:xfrm>
          <a:prstGeom prst="straightConnector1">
            <a:avLst/>
          </a:prstGeom>
          <a:noFill/>
          <a:ln cap="flat" cmpd="sng" w="28575">
            <a:solidFill>
              <a:srgbClr val="F79552"/>
            </a:solidFill>
            <a:prstDash val="solid"/>
            <a:round/>
            <a:headEnd len="med" w="med" type="none"/>
            <a:tailEnd len="med" w="med" type="triangle"/>
          </a:ln>
        </p:spPr>
      </p:cxnSp>
      <p:pic>
        <p:nvPicPr>
          <p:cNvPr id="397" name="Google Shape;397;p59">
            <a:hlinkClick r:id="rId4"/>
          </p:cNvPr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933151" y="228600"/>
            <a:ext cx="1116350" cy="111635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98" name="Google Shape;398;p59"/>
          <p:cNvCxnSpPr/>
          <p:nvPr/>
        </p:nvCxnSpPr>
        <p:spPr>
          <a:xfrm>
            <a:off x="579001" y="613075"/>
            <a:ext cx="7334100" cy="0"/>
          </a:xfrm>
          <a:prstGeom prst="straightConnector1">
            <a:avLst/>
          </a:prstGeom>
          <a:noFill/>
          <a:ln cap="flat" cmpd="sng" w="19050">
            <a:solidFill>
              <a:srgbClr val="66B5C5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99" name="Google Shape;399;p59"/>
          <p:cNvSpPr txBox="1"/>
          <p:nvPr/>
        </p:nvSpPr>
        <p:spPr>
          <a:xfrm>
            <a:off x="0" y="4774200"/>
            <a:ext cx="9144000" cy="369300"/>
          </a:xfrm>
          <a:prstGeom prst="rect">
            <a:avLst/>
          </a:prstGeom>
          <a:solidFill>
            <a:srgbClr val="50919F">
              <a:alpha val="81560"/>
            </a:srgbClr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chemeClr val="lt1"/>
                </a:solidFill>
                <a:uFill>
                  <a:noFill/>
                </a:uFill>
                <a:latin typeface="Montserrat Light"/>
                <a:ea typeface="Montserrat Light"/>
                <a:cs typeface="Montserrat Light"/>
                <a:sym typeface="Montserrat Light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TheIOFoundation.org</a:t>
            </a:r>
            <a:r>
              <a:rPr lang="en-GB" sz="1200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    |     </a:t>
            </a:r>
            <a:r>
              <a:rPr lang="en-GB" sz="1200">
                <a:solidFill>
                  <a:schemeClr val="lt1"/>
                </a:solidFill>
                <a:uFill>
                  <a:noFill/>
                </a:uFill>
                <a:latin typeface="Montserrat Light"/>
                <a:ea typeface="Montserrat Light"/>
                <a:cs typeface="Montserrat Light"/>
                <a:sym typeface="Montserrat Light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Contact@TheIOFoundation</a:t>
            </a:r>
            <a:r>
              <a:rPr lang="en-GB" sz="1200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    |     </a:t>
            </a:r>
            <a:r>
              <a:rPr lang="en-GB" sz="1200">
                <a:solidFill>
                  <a:schemeClr val="lt1"/>
                </a:solidFill>
                <a:uFill>
                  <a:noFill/>
                </a:uFill>
                <a:latin typeface="Montserrat Light"/>
                <a:ea typeface="Montserrat Light"/>
                <a:cs typeface="Montserrat Light"/>
                <a:sym typeface="Montserrat Light"/>
                <a:hlinkClick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Join.TheIOFoundation.org</a:t>
            </a:r>
            <a:endParaRPr sz="1200">
              <a:solidFill>
                <a:schemeClr val="lt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400" name="Google Shape;400;p59"/>
          <p:cNvSpPr txBox="1"/>
          <p:nvPr/>
        </p:nvSpPr>
        <p:spPr>
          <a:xfrm>
            <a:off x="781050" y="930838"/>
            <a:ext cx="5848500" cy="369300"/>
          </a:xfrm>
          <a:prstGeom prst="rect">
            <a:avLst/>
          </a:prstGeom>
          <a:noFill/>
          <a:ln>
            <a:noFill/>
          </a:ln>
          <a:effectLst>
            <a:outerShdw blurRad="71438" rotWithShape="0" algn="bl" dir="3840000" dist="28575">
              <a:schemeClr val="dk1">
                <a:alpha val="83000"/>
              </a:schemeClr>
            </a:outerShdw>
          </a:effectLst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4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RIGHTS vs ETHICS</a:t>
            </a:r>
            <a:endParaRPr b="1" sz="24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01" name="Google Shape;401;p59"/>
          <p:cNvSpPr txBox="1"/>
          <p:nvPr/>
        </p:nvSpPr>
        <p:spPr>
          <a:xfrm>
            <a:off x="781050" y="1687575"/>
            <a:ext cx="4857600" cy="463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402" name="Google Shape;402;p59"/>
          <p:cNvSpPr/>
          <p:nvPr/>
        </p:nvSpPr>
        <p:spPr>
          <a:xfrm>
            <a:off x="650075" y="1011800"/>
            <a:ext cx="50100" cy="210000"/>
          </a:xfrm>
          <a:prstGeom prst="rect">
            <a:avLst/>
          </a:prstGeom>
          <a:solidFill>
            <a:srgbClr val="F79552"/>
          </a:solidFill>
          <a:ln cap="flat" cmpd="sng" w="9525">
            <a:solidFill>
              <a:srgbClr val="F7955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5" name="Google Shape;395;p59"/>
          <p:cNvSpPr/>
          <p:nvPr/>
        </p:nvSpPr>
        <p:spPr>
          <a:xfrm>
            <a:off x="1655775" y="1734775"/>
            <a:ext cx="5403300" cy="735600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7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RIGHTS</a:t>
            </a:r>
            <a:endParaRPr b="1" sz="17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96" name="Google Shape;396;p59"/>
          <p:cNvSpPr/>
          <p:nvPr/>
        </p:nvSpPr>
        <p:spPr>
          <a:xfrm>
            <a:off x="1655775" y="3451196"/>
            <a:ext cx="5403300" cy="858600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7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ETHICS</a:t>
            </a:r>
            <a:endParaRPr b="1" sz="17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6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7" name="Google Shape;407;p60"/>
          <p:cNvPicPr preferRelativeResize="0"/>
          <p:nvPr/>
        </p:nvPicPr>
        <p:blipFill rotWithShape="1">
          <a:blip r:embed="rId3">
            <a:alphaModFix/>
          </a:blip>
          <a:srcRect b="7806" l="0" r="0" t="7798"/>
          <a:stretch/>
        </p:blipFill>
        <p:spPr>
          <a:xfrm flipH="1">
            <a:off x="0" y="0"/>
            <a:ext cx="9143997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408" name="Google Shape;408;p60">
            <a:hlinkClick r:id="rId4"/>
          </p:cNvPr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933151" y="228600"/>
            <a:ext cx="1116350" cy="111635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409" name="Google Shape;409;p60"/>
          <p:cNvCxnSpPr/>
          <p:nvPr/>
        </p:nvCxnSpPr>
        <p:spPr>
          <a:xfrm>
            <a:off x="579001" y="613075"/>
            <a:ext cx="7334100" cy="0"/>
          </a:xfrm>
          <a:prstGeom prst="straightConnector1">
            <a:avLst/>
          </a:prstGeom>
          <a:noFill/>
          <a:ln cap="flat" cmpd="sng" w="19050">
            <a:solidFill>
              <a:srgbClr val="66B5C5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410" name="Google Shape;410;p60"/>
          <p:cNvSpPr txBox="1"/>
          <p:nvPr/>
        </p:nvSpPr>
        <p:spPr>
          <a:xfrm>
            <a:off x="0" y="4774200"/>
            <a:ext cx="9144000" cy="369300"/>
          </a:xfrm>
          <a:prstGeom prst="rect">
            <a:avLst/>
          </a:prstGeom>
          <a:solidFill>
            <a:srgbClr val="50919F">
              <a:alpha val="81560"/>
            </a:srgbClr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chemeClr val="lt1"/>
                </a:solidFill>
                <a:uFill>
                  <a:noFill/>
                </a:uFill>
                <a:latin typeface="Montserrat Light"/>
                <a:ea typeface="Montserrat Light"/>
                <a:cs typeface="Montserrat Light"/>
                <a:sym typeface="Montserrat Light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TheIOFoundation.org</a:t>
            </a:r>
            <a:r>
              <a:rPr lang="en-GB" sz="1200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    |     </a:t>
            </a:r>
            <a:r>
              <a:rPr lang="en-GB" sz="1200">
                <a:solidFill>
                  <a:schemeClr val="lt1"/>
                </a:solidFill>
                <a:uFill>
                  <a:noFill/>
                </a:uFill>
                <a:latin typeface="Montserrat Light"/>
                <a:ea typeface="Montserrat Light"/>
                <a:cs typeface="Montserrat Light"/>
                <a:sym typeface="Montserrat Light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Contact@TheIOFoundation</a:t>
            </a:r>
            <a:r>
              <a:rPr lang="en-GB" sz="1200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    |     </a:t>
            </a:r>
            <a:r>
              <a:rPr lang="en-GB" sz="1200">
                <a:solidFill>
                  <a:schemeClr val="lt1"/>
                </a:solidFill>
                <a:uFill>
                  <a:noFill/>
                </a:uFill>
                <a:latin typeface="Montserrat Light"/>
                <a:ea typeface="Montserrat Light"/>
                <a:cs typeface="Montserrat Light"/>
                <a:sym typeface="Montserrat Light"/>
                <a:hlinkClick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Join.TheIOFoundation.org</a:t>
            </a:r>
            <a:endParaRPr sz="1200">
              <a:solidFill>
                <a:schemeClr val="lt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411" name="Google Shape;411;p60"/>
          <p:cNvSpPr txBox="1"/>
          <p:nvPr/>
        </p:nvSpPr>
        <p:spPr>
          <a:xfrm>
            <a:off x="781050" y="930850"/>
            <a:ext cx="6344100" cy="369300"/>
          </a:xfrm>
          <a:prstGeom prst="rect">
            <a:avLst/>
          </a:prstGeom>
          <a:noFill/>
          <a:ln>
            <a:noFill/>
          </a:ln>
          <a:effectLst>
            <a:outerShdw blurRad="71438" rotWithShape="0" algn="bl" dir="3840000" dist="28575">
              <a:schemeClr val="dk1">
                <a:alpha val="83000"/>
              </a:schemeClr>
            </a:outerShdw>
          </a:effectLst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4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HARMS MATRIX</a:t>
            </a:r>
            <a:endParaRPr b="1" sz="2400">
              <a:solidFill>
                <a:srgbClr val="F7955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12" name="Google Shape;412;p60"/>
          <p:cNvSpPr/>
          <p:nvPr/>
        </p:nvSpPr>
        <p:spPr>
          <a:xfrm>
            <a:off x="650075" y="1011800"/>
            <a:ext cx="50100" cy="210000"/>
          </a:xfrm>
          <a:prstGeom prst="rect">
            <a:avLst/>
          </a:prstGeom>
          <a:solidFill>
            <a:srgbClr val="F79552"/>
          </a:solidFill>
          <a:ln cap="flat" cmpd="sng" w="9525">
            <a:solidFill>
              <a:srgbClr val="F7955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3" name="Google Shape;413;p60"/>
          <p:cNvSpPr/>
          <p:nvPr/>
        </p:nvSpPr>
        <p:spPr>
          <a:xfrm>
            <a:off x="2115075" y="3430225"/>
            <a:ext cx="933600" cy="837000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3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ENTITY B</a:t>
            </a:r>
            <a:endParaRPr b="1" sz="13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14" name="Google Shape;414;p60"/>
          <p:cNvSpPr txBox="1"/>
          <p:nvPr/>
        </p:nvSpPr>
        <p:spPr>
          <a:xfrm>
            <a:off x="700163" y="1734775"/>
            <a:ext cx="1116300" cy="463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PHYSICAL</a:t>
            </a:r>
            <a:endParaRPr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SPACE</a:t>
            </a:r>
            <a:endParaRPr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cxnSp>
        <p:nvCxnSpPr>
          <p:cNvPr id="415" name="Google Shape;415;p60"/>
          <p:cNvCxnSpPr/>
          <p:nvPr/>
        </p:nvCxnSpPr>
        <p:spPr>
          <a:xfrm flipH="1">
            <a:off x="4229625" y="1684625"/>
            <a:ext cx="19200" cy="2705100"/>
          </a:xfrm>
          <a:prstGeom prst="straightConnector1">
            <a:avLst/>
          </a:prstGeom>
          <a:noFill/>
          <a:ln cap="flat" cmpd="sng" w="28575">
            <a:solidFill>
              <a:srgbClr val="66B5C5"/>
            </a:solidFill>
            <a:prstDash val="dot"/>
            <a:round/>
            <a:headEnd len="med" w="med" type="none"/>
            <a:tailEnd len="med" w="med" type="none"/>
          </a:ln>
        </p:spPr>
      </p:cxnSp>
      <p:sp>
        <p:nvSpPr>
          <p:cNvPr id="416" name="Google Shape;416;p60"/>
          <p:cNvSpPr txBox="1"/>
          <p:nvPr/>
        </p:nvSpPr>
        <p:spPr>
          <a:xfrm>
            <a:off x="6661963" y="1734775"/>
            <a:ext cx="1116300" cy="463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DIGITAL</a:t>
            </a:r>
            <a:endParaRPr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SPACE</a:t>
            </a:r>
            <a:endParaRPr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cxnSp>
        <p:nvCxnSpPr>
          <p:cNvPr id="417" name="Google Shape;417;p60"/>
          <p:cNvCxnSpPr>
            <a:stCxn id="418" idx="2"/>
          </p:cNvCxnSpPr>
          <p:nvPr/>
        </p:nvCxnSpPr>
        <p:spPr>
          <a:xfrm>
            <a:off x="2581875" y="2571775"/>
            <a:ext cx="11400" cy="826500"/>
          </a:xfrm>
          <a:prstGeom prst="straightConnector1">
            <a:avLst/>
          </a:prstGeom>
          <a:noFill/>
          <a:ln cap="flat" cmpd="sng" w="19050">
            <a:solidFill>
              <a:srgbClr val="66B5C5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419" name="Google Shape;419;p60"/>
          <p:cNvCxnSpPr/>
          <p:nvPr/>
        </p:nvCxnSpPr>
        <p:spPr>
          <a:xfrm>
            <a:off x="6136650" y="2567475"/>
            <a:ext cx="5100" cy="834000"/>
          </a:xfrm>
          <a:prstGeom prst="straightConnector1">
            <a:avLst/>
          </a:prstGeom>
          <a:noFill/>
          <a:ln cap="flat" cmpd="sng" w="19050">
            <a:solidFill>
              <a:srgbClr val="F7955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420" name="Google Shape;420;p60"/>
          <p:cNvSpPr/>
          <p:nvPr/>
        </p:nvSpPr>
        <p:spPr>
          <a:xfrm>
            <a:off x="3046900" y="2065000"/>
            <a:ext cx="2634729" cy="1333241"/>
          </a:xfrm>
          <a:custGeom>
            <a:rect b="b" l="l" r="r" t="t"/>
            <a:pathLst>
              <a:path extrusionOk="0" h="50292" w="56388">
                <a:moveTo>
                  <a:pt x="0" y="0"/>
                </a:moveTo>
                <a:lnTo>
                  <a:pt x="56388" y="0"/>
                </a:lnTo>
                <a:lnTo>
                  <a:pt x="56388" y="50292"/>
                </a:lnTo>
              </a:path>
            </a:pathLst>
          </a:custGeom>
          <a:noFill/>
          <a:ln cap="flat" cmpd="sng" w="19050">
            <a:solidFill>
              <a:srgbClr val="F79552"/>
            </a:solidFill>
            <a:prstDash val="solid"/>
            <a:round/>
            <a:headEnd len="med" w="med" type="none"/>
            <a:tailEnd len="med" w="med" type="triangle"/>
          </a:ln>
        </p:spPr>
      </p:sp>
      <p:sp>
        <p:nvSpPr>
          <p:cNvPr id="421" name="Google Shape;421;p60"/>
          <p:cNvSpPr/>
          <p:nvPr/>
        </p:nvSpPr>
        <p:spPr>
          <a:xfrm rot="5400000">
            <a:off x="3946878" y="1703473"/>
            <a:ext cx="1066720" cy="2846024"/>
          </a:xfrm>
          <a:custGeom>
            <a:rect b="b" l="l" r="r" t="t"/>
            <a:pathLst>
              <a:path extrusionOk="0" h="50292" w="56388">
                <a:moveTo>
                  <a:pt x="0" y="0"/>
                </a:moveTo>
                <a:lnTo>
                  <a:pt x="56388" y="0"/>
                </a:lnTo>
                <a:lnTo>
                  <a:pt x="56388" y="50292"/>
                </a:lnTo>
              </a:path>
            </a:pathLst>
          </a:custGeom>
          <a:noFill/>
          <a:ln cap="flat" cmpd="sng" w="19050">
            <a:solidFill>
              <a:srgbClr val="66B5C5"/>
            </a:solidFill>
            <a:prstDash val="solid"/>
            <a:round/>
            <a:headEnd len="med" w="med" type="none"/>
            <a:tailEnd len="med" w="med" type="triangle"/>
          </a:ln>
        </p:spPr>
      </p:sp>
      <p:sp>
        <p:nvSpPr>
          <p:cNvPr id="418" name="Google Shape;418;p60"/>
          <p:cNvSpPr/>
          <p:nvPr/>
        </p:nvSpPr>
        <p:spPr>
          <a:xfrm>
            <a:off x="2115075" y="1734775"/>
            <a:ext cx="933600" cy="837000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3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ENTITY A</a:t>
            </a:r>
            <a:endParaRPr b="1" sz="13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22" name="Google Shape;422;p60"/>
          <p:cNvSpPr txBox="1"/>
          <p:nvPr/>
        </p:nvSpPr>
        <p:spPr>
          <a:xfrm>
            <a:off x="781050" y="3540925"/>
            <a:ext cx="12411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solidFill>
                  <a:srgbClr val="66B5C5"/>
                </a:solidFill>
                <a:latin typeface="Montserrat"/>
                <a:ea typeface="Montserrat"/>
                <a:cs typeface="Montserrat"/>
                <a:sym typeface="Montserrat"/>
              </a:rPr>
              <a:t>PHYSICAL HARMS</a:t>
            </a:r>
            <a:endParaRPr b="1">
              <a:solidFill>
                <a:srgbClr val="66B5C5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23" name="Google Shape;423;p60"/>
          <p:cNvSpPr txBox="1"/>
          <p:nvPr/>
        </p:nvSpPr>
        <p:spPr>
          <a:xfrm>
            <a:off x="6456300" y="3540925"/>
            <a:ext cx="12411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solidFill>
                  <a:srgbClr val="F79552"/>
                </a:solidFill>
                <a:latin typeface="Montserrat"/>
                <a:ea typeface="Montserrat"/>
                <a:cs typeface="Montserrat"/>
                <a:sym typeface="Montserrat"/>
              </a:rPr>
              <a:t>DIGITAL</a:t>
            </a:r>
            <a:endParaRPr b="1">
              <a:solidFill>
                <a:srgbClr val="F7955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solidFill>
                  <a:srgbClr val="F79552"/>
                </a:solidFill>
                <a:latin typeface="Montserrat"/>
                <a:ea typeface="Montserrat"/>
                <a:cs typeface="Montserrat"/>
                <a:sym typeface="Montserrat"/>
              </a:rPr>
              <a:t>HARMS</a:t>
            </a:r>
            <a:endParaRPr b="1">
              <a:solidFill>
                <a:srgbClr val="F7955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24" name="Google Shape;424;p60"/>
          <p:cNvSpPr/>
          <p:nvPr/>
        </p:nvSpPr>
        <p:spPr>
          <a:xfrm>
            <a:off x="5429775" y="1734775"/>
            <a:ext cx="933600" cy="837000"/>
          </a:xfrm>
          <a:prstGeom prst="roundRect">
            <a:avLst>
              <a:gd fmla="val 16667" name="adj"/>
            </a:avLst>
          </a:prstGeom>
          <a:solidFill>
            <a:srgbClr val="000000">
              <a:alpha val="47490"/>
            </a:srgbClr>
          </a:solidFill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3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DT</a:t>
            </a:r>
            <a:endParaRPr b="1" sz="13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3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A</a:t>
            </a:r>
            <a:endParaRPr b="1" sz="13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425" name="Google Shape;425;p60"/>
          <p:cNvCxnSpPr/>
          <p:nvPr/>
        </p:nvCxnSpPr>
        <p:spPr>
          <a:xfrm rot="10800000">
            <a:off x="3057225" y="4023275"/>
            <a:ext cx="2364000" cy="5700"/>
          </a:xfrm>
          <a:prstGeom prst="straightConnector1">
            <a:avLst/>
          </a:prstGeom>
          <a:noFill/>
          <a:ln cap="flat" cmpd="sng" w="19050">
            <a:solidFill>
              <a:srgbClr val="F79552"/>
            </a:solidFill>
            <a:prstDash val="dash"/>
            <a:round/>
            <a:headEnd len="med" w="med" type="none"/>
            <a:tailEnd len="med" w="med" type="triangle"/>
          </a:ln>
        </p:spPr>
      </p:cxnSp>
      <p:sp>
        <p:nvSpPr>
          <p:cNvPr id="426" name="Google Shape;426;p60"/>
          <p:cNvSpPr/>
          <p:nvPr/>
        </p:nvSpPr>
        <p:spPr>
          <a:xfrm>
            <a:off x="5429775" y="3430225"/>
            <a:ext cx="933600" cy="837000"/>
          </a:xfrm>
          <a:prstGeom prst="roundRect">
            <a:avLst>
              <a:gd fmla="val 16667" name="adj"/>
            </a:avLst>
          </a:prstGeom>
          <a:solidFill>
            <a:srgbClr val="000000">
              <a:alpha val="47490"/>
            </a:srgbClr>
          </a:solidFill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3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DT</a:t>
            </a:r>
            <a:endParaRPr b="1" sz="13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3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B</a:t>
            </a:r>
            <a:endParaRPr b="1" sz="13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0" name="Shape 4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1" name="Google Shape;431;p61"/>
          <p:cNvPicPr preferRelativeResize="0"/>
          <p:nvPr/>
        </p:nvPicPr>
        <p:blipFill rotWithShape="1">
          <a:blip r:embed="rId3">
            <a:alphaModFix/>
          </a:blip>
          <a:srcRect b="7806" l="0" r="0" t="7798"/>
          <a:stretch/>
        </p:blipFill>
        <p:spPr>
          <a:xfrm flipH="1">
            <a:off x="0" y="0"/>
            <a:ext cx="9143997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432" name="Google Shape;432;p61">
            <a:hlinkClick r:id="rId4"/>
          </p:cNvPr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933151" y="228600"/>
            <a:ext cx="1116350" cy="111635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433" name="Google Shape;433;p61"/>
          <p:cNvCxnSpPr/>
          <p:nvPr/>
        </p:nvCxnSpPr>
        <p:spPr>
          <a:xfrm>
            <a:off x="579001" y="613075"/>
            <a:ext cx="7334100" cy="0"/>
          </a:xfrm>
          <a:prstGeom prst="straightConnector1">
            <a:avLst/>
          </a:prstGeom>
          <a:noFill/>
          <a:ln cap="flat" cmpd="sng" w="19050">
            <a:solidFill>
              <a:srgbClr val="66B5C5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434" name="Google Shape;434;p61"/>
          <p:cNvSpPr txBox="1"/>
          <p:nvPr/>
        </p:nvSpPr>
        <p:spPr>
          <a:xfrm>
            <a:off x="0" y="4774200"/>
            <a:ext cx="9144000" cy="369300"/>
          </a:xfrm>
          <a:prstGeom prst="rect">
            <a:avLst/>
          </a:prstGeom>
          <a:solidFill>
            <a:srgbClr val="50919F">
              <a:alpha val="81560"/>
            </a:srgbClr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chemeClr val="lt1"/>
                </a:solidFill>
                <a:uFill>
                  <a:noFill/>
                </a:uFill>
                <a:latin typeface="Montserrat Light"/>
                <a:ea typeface="Montserrat Light"/>
                <a:cs typeface="Montserrat Light"/>
                <a:sym typeface="Montserrat Light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TheIOFoundation.org</a:t>
            </a:r>
            <a:r>
              <a:rPr lang="en-GB" sz="1200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    |     </a:t>
            </a:r>
            <a:r>
              <a:rPr lang="en-GB" sz="1200">
                <a:solidFill>
                  <a:schemeClr val="lt1"/>
                </a:solidFill>
                <a:uFill>
                  <a:noFill/>
                </a:uFill>
                <a:latin typeface="Montserrat Light"/>
                <a:ea typeface="Montserrat Light"/>
                <a:cs typeface="Montserrat Light"/>
                <a:sym typeface="Montserrat Light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Contact@TheIOFoundation</a:t>
            </a:r>
            <a:r>
              <a:rPr lang="en-GB" sz="1200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    |     </a:t>
            </a:r>
            <a:r>
              <a:rPr lang="en-GB" sz="1200">
                <a:solidFill>
                  <a:schemeClr val="lt1"/>
                </a:solidFill>
                <a:uFill>
                  <a:noFill/>
                </a:uFill>
                <a:latin typeface="Montserrat Light"/>
                <a:ea typeface="Montserrat Light"/>
                <a:cs typeface="Montserrat Light"/>
                <a:sym typeface="Montserrat Light"/>
                <a:hlinkClick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Join.TheIOFoundation.org</a:t>
            </a:r>
            <a:endParaRPr sz="1200">
              <a:solidFill>
                <a:schemeClr val="lt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435" name="Google Shape;435;p61"/>
          <p:cNvSpPr txBox="1"/>
          <p:nvPr/>
        </p:nvSpPr>
        <p:spPr>
          <a:xfrm>
            <a:off x="781050" y="930850"/>
            <a:ext cx="6344100" cy="369300"/>
          </a:xfrm>
          <a:prstGeom prst="rect">
            <a:avLst/>
          </a:prstGeom>
          <a:noFill/>
          <a:ln>
            <a:noFill/>
          </a:ln>
          <a:effectLst>
            <a:outerShdw blurRad="71438" rotWithShape="0" algn="bl" dir="3840000" dist="28575">
              <a:schemeClr val="dk1">
                <a:alpha val="83000"/>
              </a:schemeClr>
            </a:outerShdw>
          </a:effectLst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4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DCDR PRINCIPLES</a:t>
            </a:r>
            <a:endParaRPr b="1" sz="2400">
              <a:solidFill>
                <a:srgbClr val="F7955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36" name="Google Shape;436;p61"/>
          <p:cNvSpPr/>
          <p:nvPr/>
        </p:nvSpPr>
        <p:spPr>
          <a:xfrm>
            <a:off x="650075" y="1011800"/>
            <a:ext cx="50100" cy="210000"/>
          </a:xfrm>
          <a:prstGeom prst="rect">
            <a:avLst/>
          </a:prstGeom>
          <a:solidFill>
            <a:srgbClr val="F79552"/>
          </a:solidFill>
          <a:ln cap="flat" cmpd="sng" w="9525">
            <a:solidFill>
              <a:srgbClr val="F7955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437" name="Google Shape;437;p61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781050" y="1816650"/>
            <a:ext cx="1753975" cy="1753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38" name="Google Shape;438;p61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3620350" y="1848023"/>
            <a:ext cx="1447475" cy="1447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39" name="Google Shape;439;p61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6153150" y="1617925"/>
            <a:ext cx="1753975" cy="1753975"/>
          </a:xfrm>
          <a:prstGeom prst="rect">
            <a:avLst/>
          </a:prstGeom>
          <a:noFill/>
          <a:ln>
            <a:noFill/>
          </a:ln>
        </p:spPr>
      </p:pic>
      <p:sp>
        <p:nvSpPr>
          <p:cNvPr id="440" name="Google Shape;440;p61"/>
          <p:cNvSpPr txBox="1"/>
          <p:nvPr/>
        </p:nvSpPr>
        <p:spPr>
          <a:xfrm>
            <a:off x="1099888" y="3889100"/>
            <a:ext cx="11163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PRINCIPLE I</a:t>
            </a:r>
            <a:endParaRPr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441" name="Google Shape;441;p61"/>
          <p:cNvSpPr txBox="1"/>
          <p:nvPr/>
        </p:nvSpPr>
        <p:spPr>
          <a:xfrm>
            <a:off x="3544138" y="3889100"/>
            <a:ext cx="1599900" cy="463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PRINCIPLE II</a:t>
            </a:r>
            <a:endParaRPr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442" name="Google Shape;442;p61"/>
          <p:cNvSpPr txBox="1"/>
          <p:nvPr/>
        </p:nvSpPr>
        <p:spPr>
          <a:xfrm>
            <a:off x="6280513" y="3889100"/>
            <a:ext cx="17541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PRINCIPLE III</a:t>
            </a:r>
            <a:endParaRPr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443" name="Google Shape;443;p61"/>
          <p:cNvSpPr txBox="1"/>
          <p:nvPr/>
        </p:nvSpPr>
        <p:spPr>
          <a:xfrm>
            <a:off x="6363225" y="4104500"/>
            <a:ext cx="2780700" cy="585000"/>
          </a:xfrm>
          <a:prstGeom prst="rect">
            <a:avLst/>
          </a:prstGeom>
          <a:solidFill>
            <a:srgbClr val="000000">
              <a:alpha val="47490"/>
            </a:srgbClr>
          </a:solidFill>
          <a:ln>
            <a:noFill/>
          </a:ln>
          <a:effectLst>
            <a:outerShdw blurRad="71438" rotWithShape="0" algn="bl" dir="3840000" dist="28575">
              <a:schemeClr val="dk1">
                <a:alpha val="83000"/>
              </a:schemeClr>
            </a:outerShdw>
          </a:effectLst>
        </p:spPr>
        <p:txBody>
          <a:bodyPr anchorCtr="0" anchor="t" bIns="137150" lIns="0" spcFirstLastPara="1" rIns="182875" wrap="square" tIns="137150">
            <a:spAutoFit/>
          </a:bodyPr>
          <a:lstStyle/>
          <a:p>
            <a:pPr indent="0" lvl="0" marL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000">
                <a:solidFill>
                  <a:srgbClr val="66B5C5"/>
                </a:solidFill>
                <a:latin typeface="Montserrat"/>
                <a:ea typeface="Montserrat"/>
                <a:cs typeface="Montserrat"/>
                <a:sym typeface="Montserrat"/>
              </a:rPr>
              <a:t>STATUS: </a:t>
            </a:r>
            <a:r>
              <a:rPr b="1" lang="en-GB" sz="2000">
                <a:solidFill>
                  <a:srgbClr val="F79552"/>
                </a:solidFill>
                <a:latin typeface="Montserrat"/>
                <a:ea typeface="Montserrat"/>
                <a:cs typeface="Montserrat"/>
                <a:sym typeface="Montserrat"/>
              </a:rPr>
              <a:t>READY</a:t>
            </a:r>
            <a:endParaRPr b="1" sz="2000">
              <a:solidFill>
                <a:srgbClr val="F7955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7" name="Shape 4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8" name="Google Shape;448;p62"/>
          <p:cNvPicPr preferRelativeResize="0"/>
          <p:nvPr/>
        </p:nvPicPr>
        <p:blipFill rotWithShape="1">
          <a:blip r:embed="rId3">
            <a:alphaModFix/>
          </a:blip>
          <a:srcRect b="7806" l="0" r="0" t="7798"/>
          <a:stretch/>
        </p:blipFill>
        <p:spPr>
          <a:xfrm flipH="1">
            <a:off x="0" y="0"/>
            <a:ext cx="9143997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449" name="Google Shape;449;p62">
            <a:hlinkClick r:id="rId4"/>
          </p:cNvPr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933151" y="228600"/>
            <a:ext cx="1116350" cy="111635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450" name="Google Shape;450;p62"/>
          <p:cNvCxnSpPr/>
          <p:nvPr/>
        </p:nvCxnSpPr>
        <p:spPr>
          <a:xfrm>
            <a:off x="579001" y="613075"/>
            <a:ext cx="7334100" cy="0"/>
          </a:xfrm>
          <a:prstGeom prst="straightConnector1">
            <a:avLst/>
          </a:prstGeom>
          <a:noFill/>
          <a:ln cap="flat" cmpd="sng" w="19050">
            <a:solidFill>
              <a:srgbClr val="66B5C5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451" name="Google Shape;451;p62"/>
          <p:cNvSpPr txBox="1"/>
          <p:nvPr/>
        </p:nvSpPr>
        <p:spPr>
          <a:xfrm>
            <a:off x="0" y="4774200"/>
            <a:ext cx="9144000" cy="369300"/>
          </a:xfrm>
          <a:prstGeom prst="rect">
            <a:avLst/>
          </a:prstGeom>
          <a:solidFill>
            <a:srgbClr val="50919F">
              <a:alpha val="81560"/>
            </a:srgbClr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chemeClr val="lt1"/>
                </a:solidFill>
                <a:uFill>
                  <a:noFill/>
                </a:uFill>
                <a:latin typeface="Montserrat Light"/>
                <a:ea typeface="Montserrat Light"/>
                <a:cs typeface="Montserrat Light"/>
                <a:sym typeface="Montserrat Light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TheIOFoundation.org</a:t>
            </a:r>
            <a:r>
              <a:rPr lang="en-GB" sz="1200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    |     </a:t>
            </a:r>
            <a:r>
              <a:rPr lang="en-GB" sz="1200">
                <a:solidFill>
                  <a:schemeClr val="lt1"/>
                </a:solidFill>
                <a:uFill>
                  <a:noFill/>
                </a:uFill>
                <a:latin typeface="Montserrat Light"/>
                <a:ea typeface="Montserrat Light"/>
                <a:cs typeface="Montserrat Light"/>
                <a:sym typeface="Montserrat Light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Contact@TheIOFoundation</a:t>
            </a:r>
            <a:r>
              <a:rPr lang="en-GB" sz="1200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    |     </a:t>
            </a:r>
            <a:r>
              <a:rPr lang="en-GB" sz="1200">
                <a:solidFill>
                  <a:schemeClr val="lt1"/>
                </a:solidFill>
                <a:uFill>
                  <a:noFill/>
                </a:uFill>
                <a:latin typeface="Montserrat Light"/>
                <a:ea typeface="Montserrat Light"/>
                <a:cs typeface="Montserrat Light"/>
                <a:sym typeface="Montserrat Light"/>
                <a:hlinkClick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Join.TheIOFoundation.org</a:t>
            </a:r>
            <a:endParaRPr sz="1200">
              <a:solidFill>
                <a:schemeClr val="lt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452" name="Google Shape;452;p62"/>
          <p:cNvSpPr txBox="1"/>
          <p:nvPr/>
        </p:nvSpPr>
        <p:spPr>
          <a:xfrm>
            <a:off x="781050" y="930850"/>
            <a:ext cx="6344100" cy="369300"/>
          </a:xfrm>
          <a:prstGeom prst="rect">
            <a:avLst/>
          </a:prstGeom>
          <a:noFill/>
          <a:ln>
            <a:noFill/>
          </a:ln>
          <a:effectLst>
            <a:outerShdw blurRad="71438" rotWithShape="0" algn="bl" dir="3840000" dist="28575">
              <a:schemeClr val="dk1">
                <a:alpha val="83000"/>
              </a:schemeClr>
            </a:outerShdw>
          </a:effectLst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4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DCDR STRUCTURAL LAYERS</a:t>
            </a:r>
            <a:endParaRPr b="1" sz="2400">
              <a:solidFill>
                <a:srgbClr val="F7955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53" name="Google Shape;453;p62"/>
          <p:cNvSpPr/>
          <p:nvPr/>
        </p:nvSpPr>
        <p:spPr>
          <a:xfrm>
            <a:off x="650075" y="1011800"/>
            <a:ext cx="50100" cy="210000"/>
          </a:xfrm>
          <a:prstGeom prst="rect">
            <a:avLst/>
          </a:prstGeom>
          <a:solidFill>
            <a:srgbClr val="F79552"/>
          </a:solidFill>
          <a:ln cap="flat" cmpd="sng" w="9525">
            <a:solidFill>
              <a:srgbClr val="F7955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454" name="Google Shape;454;p62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781050" y="1816638"/>
            <a:ext cx="1753975" cy="1753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55" name="Google Shape;455;p62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3657600" y="1770950"/>
            <a:ext cx="1753975" cy="1753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56" name="Google Shape;456;p62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6153150" y="1542377"/>
            <a:ext cx="2008700" cy="2008700"/>
          </a:xfrm>
          <a:prstGeom prst="rect">
            <a:avLst/>
          </a:prstGeom>
          <a:noFill/>
          <a:ln>
            <a:noFill/>
          </a:ln>
        </p:spPr>
      </p:pic>
      <p:sp>
        <p:nvSpPr>
          <p:cNvPr id="457" name="Google Shape;457;p62"/>
          <p:cNvSpPr txBox="1"/>
          <p:nvPr/>
        </p:nvSpPr>
        <p:spPr>
          <a:xfrm>
            <a:off x="1099888" y="3889100"/>
            <a:ext cx="11163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LAYER III</a:t>
            </a:r>
            <a:endParaRPr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458" name="Google Shape;458;p62"/>
          <p:cNvSpPr txBox="1"/>
          <p:nvPr/>
        </p:nvSpPr>
        <p:spPr>
          <a:xfrm>
            <a:off x="3976425" y="3889100"/>
            <a:ext cx="11163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LAYER II</a:t>
            </a:r>
            <a:endParaRPr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459" name="Google Shape;459;p62"/>
          <p:cNvSpPr txBox="1"/>
          <p:nvPr/>
        </p:nvSpPr>
        <p:spPr>
          <a:xfrm>
            <a:off x="6599350" y="3889100"/>
            <a:ext cx="11163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LAYER I</a:t>
            </a:r>
            <a:endParaRPr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3" name="Shape 4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4" name="Google Shape;464;p63"/>
          <p:cNvPicPr preferRelativeResize="0"/>
          <p:nvPr/>
        </p:nvPicPr>
        <p:blipFill rotWithShape="1">
          <a:blip r:embed="rId3">
            <a:alphaModFix/>
          </a:blip>
          <a:srcRect b="7806" l="0" r="0" t="7798"/>
          <a:stretch/>
        </p:blipFill>
        <p:spPr>
          <a:xfrm flipH="1">
            <a:off x="0" y="0"/>
            <a:ext cx="9143997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465" name="Google Shape;465;p63">
            <a:hlinkClick r:id="rId4"/>
          </p:cNvPr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933151" y="228600"/>
            <a:ext cx="1116350" cy="111635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466" name="Google Shape;466;p63"/>
          <p:cNvCxnSpPr/>
          <p:nvPr/>
        </p:nvCxnSpPr>
        <p:spPr>
          <a:xfrm>
            <a:off x="579001" y="613075"/>
            <a:ext cx="7334100" cy="0"/>
          </a:xfrm>
          <a:prstGeom prst="straightConnector1">
            <a:avLst/>
          </a:prstGeom>
          <a:noFill/>
          <a:ln cap="flat" cmpd="sng" w="19050">
            <a:solidFill>
              <a:srgbClr val="66B5C5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467" name="Google Shape;467;p63"/>
          <p:cNvSpPr txBox="1"/>
          <p:nvPr/>
        </p:nvSpPr>
        <p:spPr>
          <a:xfrm>
            <a:off x="0" y="4774200"/>
            <a:ext cx="9144000" cy="369300"/>
          </a:xfrm>
          <a:prstGeom prst="rect">
            <a:avLst/>
          </a:prstGeom>
          <a:solidFill>
            <a:srgbClr val="50919F">
              <a:alpha val="81560"/>
            </a:srgbClr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chemeClr val="lt1"/>
                </a:solidFill>
                <a:uFill>
                  <a:noFill/>
                </a:uFill>
                <a:latin typeface="Montserrat Light"/>
                <a:ea typeface="Montserrat Light"/>
                <a:cs typeface="Montserrat Light"/>
                <a:sym typeface="Montserrat Light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TheIOFoundation.org</a:t>
            </a:r>
            <a:r>
              <a:rPr lang="en-GB" sz="1200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    |     </a:t>
            </a:r>
            <a:r>
              <a:rPr lang="en-GB" sz="1200">
                <a:solidFill>
                  <a:schemeClr val="lt1"/>
                </a:solidFill>
                <a:uFill>
                  <a:noFill/>
                </a:uFill>
                <a:latin typeface="Montserrat Light"/>
                <a:ea typeface="Montserrat Light"/>
                <a:cs typeface="Montserrat Light"/>
                <a:sym typeface="Montserrat Light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Contact@TheIOFoundation</a:t>
            </a:r>
            <a:r>
              <a:rPr lang="en-GB" sz="1200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    |     </a:t>
            </a:r>
            <a:r>
              <a:rPr lang="en-GB" sz="1200">
                <a:solidFill>
                  <a:schemeClr val="lt1"/>
                </a:solidFill>
                <a:uFill>
                  <a:noFill/>
                </a:uFill>
                <a:latin typeface="Montserrat Light"/>
                <a:ea typeface="Montserrat Light"/>
                <a:cs typeface="Montserrat Light"/>
                <a:sym typeface="Montserrat Light"/>
                <a:hlinkClick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Join.TheIOFoundation.org</a:t>
            </a:r>
            <a:endParaRPr sz="1200">
              <a:solidFill>
                <a:schemeClr val="lt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468" name="Google Shape;468;p63"/>
          <p:cNvSpPr txBox="1"/>
          <p:nvPr/>
        </p:nvSpPr>
        <p:spPr>
          <a:xfrm>
            <a:off x="781050" y="930850"/>
            <a:ext cx="6344100" cy="369300"/>
          </a:xfrm>
          <a:prstGeom prst="rect">
            <a:avLst/>
          </a:prstGeom>
          <a:noFill/>
          <a:ln>
            <a:noFill/>
          </a:ln>
          <a:effectLst>
            <a:outerShdw blurRad="71438" rotWithShape="0" algn="bl" dir="3840000" dist="28575">
              <a:schemeClr val="dk1">
                <a:alpha val="83000"/>
              </a:schemeClr>
            </a:outerShdw>
          </a:effectLst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4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DCDR TAXONOMIES (LAYER II)</a:t>
            </a:r>
            <a:endParaRPr b="1" sz="2400">
              <a:solidFill>
                <a:srgbClr val="F7955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69" name="Google Shape;469;p63"/>
          <p:cNvSpPr/>
          <p:nvPr/>
        </p:nvSpPr>
        <p:spPr>
          <a:xfrm>
            <a:off x="650075" y="1011800"/>
            <a:ext cx="50100" cy="210000"/>
          </a:xfrm>
          <a:prstGeom prst="rect">
            <a:avLst/>
          </a:prstGeom>
          <a:solidFill>
            <a:srgbClr val="F79552"/>
          </a:solidFill>
          <a:ln cap="flat" cmpd="sng" w="9525">
            <a:solidFill>
              <a:srgbClr val="F7955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470" name="Google Shape;470;p63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781050" y="1816650"/>
            <a:ext cx="1753975" cy="1753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71" name="Google Shape;471;p63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3467100" y="1617923"/>
            <a:ext cx="1753975" cy="1753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72" name="Google Shape;472;p63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6153150" y="1617925"/>
            <a:ext cx="1753975" cy="1753975"/>
          </a:xfrm>
          <a:prstGeom prst="rect">
            <a:avLst/>
          </a:prstGeom>
          <a:noFill/>
          <a:ln>
            <a:noFill/>
          </a:ln>
        </p:spPr>
      </p:pic>
      <p:sp>
        <p:nvSpPr>
          <p:cNvPr id="473" name="Google Shape;473;p63"/>
          <p:cNvSpPr txBox="1"/>
          <p:nvPr/>
        </p:nvSpPr>
        <p:spPr>
          <a:xfrm>
            <a:off x="1099888" y="3889100"/>
            <a:ext cx="1116300" cy="463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DIGITAL HARMS</a:t>
            </a:r>
            <a:endParaRPr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474" name="Google Shape;474;p63"/>
          <p:cNvSpPr txBox="1"/>
          <p:nvPr/>
        </p:nvSpPr>
        <p:spPr>
          <a:xfrm>
            <a:off x="3976425" y="3889100"/>
            <a:ext cx="1116300" cy="463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DIGITAL RIGHTS</a:t>
            </a:r>
            <a:endParaRPr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475" name="Google Shape;475;p63"/>
          <p:cNvSpPr txBox="1"/>
          <p:nvPr/>
        </p:nvSpPr>
        <p:spPr>
          <a:xfrm>
            <a:off x="6599350" y="3889100"/>
            <a:ext cx="11163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USE CASES</a:t>
            </a:r>
            <a:endParaRPr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9" name="Shape 4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0" name="Google Shape;480;p64"/>
          <p:cNvPicPr preferRelativeResize="0"/>
          <p:nvPr/>
        </p:nvPicPr>
        <p:blipFill rotWithShape="1">
          <a:blip r:embed="rId3">
            <a:alphaModFix/>
          </a:blip>
          <a:srcRect b="41699" l="0" r="0" t="12452"/>
          <a:stretch/>
        </p:blipFill>
        <p:spPr>
          <a:xfrm flipH="1">
            <a:off x="4" y="-98150"/>
            <a:ext cx="9143996" cy="5241656"/>
          </a:xfrm>
          <a:prstGeom prst="rect">
            <a:avLst/>
          </a:prstGeom>
          <a:noFill/>
          <a:ln>
            <a:noFill/>
          </a:ln>
        </p:spPr>
      </p:pic>
      <p:pic>
        <p:nvPicPr>
          <p:cNvPr id="481" name="Google Shape;481;p64">
            <a:hlinkClick r:id="rId4"/>
          </p:cNvPr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933151" y="228600"/>
            <a:ext cx="1116350" cy="111635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482" name="Google Shape;482;p64"/>
          <p:cNvCxnSpPr/>
          <p:nvPr/>
        </p:nvCxnSpPr>
        <p:spPr>
          <a:xfrm>
            <a:off x="579001" y="613075"/>
            <a:ext cx="7334100" cy="0"/>
          </a:xfrm>
          <a:prstGeom prst="straightConnector1">
            <a:avLst/>
          </a:prstGeom>
          <a:noFill/>
          <a:ln cap="flat" cmpd="sng" w="19050">
            <a:solidFill>
              <a:srgbClr val="66B5C5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483" name="Google Shape;483;p64"/>
          <p:cNvSpPr txBox="1"/>
          <p:nvPr/>
        </p:nvSpPr>
        <p:spPr>
          <a:xfrm>
            <a:off x="0" y="4774200"/>
            <a:ext cx="9144000" cy="369300"/>
          </a:xfrm>
          <a:prstGeom prst="rect">
            <a:avLst/>
          </a:prstGeom>
          <a:solidFill>
            <a:srgbClr val="50919F">
              <a:alpha val="81560"/>
            </a:srgbClr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chemeClr val="lt1"/>
                </a:solidFill>
                <a:uFill>
                  <a:noFill/>
                </a:uFill>
                <a:latin typeface="Montserrat Light"/>
                <a:ea typeface="Montserrat Light"/>
                <a:cs typeface="Montserrat Light"/>
                <a:sym typeface="Montserrat Light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TheIOFoundation.org</a:t>
            </a:r>
            <a:r>
              <a:rPr lang="en-GB" sz="1200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    |     </a:t>
            </a:r>
            <a:r>
              <a:rPr lang="en-GB" sz="1200">
                <a:solidFill>
                  <a:schemeClr val="lt1"/>
                </a:solidFill>
                <a:uFill>
                  <a:noFill/>
                </a:uFill>
                <a:latin typeface="Montserrat Light"/>
                <a:ea typeface="Montserrat Light"/>
                <a:cs typeface="Montserrat Light"/>
                <a:sym typeface="Montserrat Light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Contact@TheIOFoundation</a:t>
            </a:r>
            <a:r>
              <a:rPr lang="en-GB" sz="1200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    |     </a:t>
            </a:r>
            <a:r>
              <a:rPr lang="en-GB" sz="1200">
                <a:solidFill>
                  <a:schemeClr val="lt1"/>
                </a:solidFill>
                <a:uFill>
                  <a:noFill/>
                </a:uFill>
                <a:latin typeface="Montserrat Light"/>
                <a:ea typeface="Montserrat Light"/>
                <a:cs typeface="Montserrat Light"/>
                <a:sym typeface="Montserrat Light"/>
                <a:hlinkClick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Join.TheIOFoundation.org</a:t>
            </a:r>
            <a:endParaRPr sz="1200">
              <a:solidFill>
                <a:schemeClr val="lt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484" name="Google Shape;484;p64"/>
          <p:cNvSpPr txBox="1"/>
          <p:nvPr/>
        </p:nvSpPr>
        <p:spPr>
          <a:xfrm>
            <a:off x="781050" y="930850"/>
            <a:ext cx="6344100" cy="369300"/>
          </a:xfrm>
          <a:prstGeom prst="rect">
            <a:avLst/>
          </a:prstGeom>
          <a:noFill/>
          <a:ln>
            <a:noFill/>
          </a:ln>
          <a:effectLst>
            <a:outerShdw blurRad="71438" rotWithShape="0" algn="bl" dir="3840000" dist="28575">
              <a:schemeClr val="dk1">
                <a:alpha val="83000"/>
              </a:schemeClr>
            </a:outerShdw>
          </a:effectLst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4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SAGAN OATH</a:t>
            </a:r>
            <a:endParaRPr b="1" sz="2400">
              <a:solidFill>
                <a:srgbClr val="F7955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85" name="Google Shape;485;p64"/>
          <p:cNvSpPr/>
          <p:nvPr/>
        </p:nvSpPr>
        <p:spPr>
          <a:xfrm>
            <a:off x="650075" y="1011800"/>
            <a:ext cx="50100" cy="210000"/>
          </a:xfrm>
          <a:prstGeom prst="rect">
            <a:avLst/>
          </a:prstGeom>
          <a:solidFill>
            <a:srgbClr val="F79552"/>
          </a:solidFill>
          <a:ln cap="flat" cmpd="sng" w="9525">
            <a:solidFill>
              <a:srgbClr val="F7955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6" name="Google Shape;486;p64"/>
          <p:cNvSpPr txBox="1"/>
          <p:nvPr/>
        </p:nvSpPr>
        <p:spPr>
          <a:xfrm>
            <a:off x="6363225" y="4104500"/>
            <a:ext cx="2780700" cy="585000"/>
          </a:xfrm>
          <a:prstGeom prst="rect">
            <a:avLst/>
          </a:prstGeom>
          <a:solidFill>
            <a:srgbClr val="000000">
              <a:alpha val="47490"/>
            </a:srgbClr>
          </a:solidFill>
          <a:ln>
            <a:noFill/>
          </a:ln>
          <a:effectLst>
            <a:outerShdw blurRad="71438" rotWithShape="0" algn="bl" dir="3840000" dist="28575">
              <a:schemeClr val="dk1">
                <a:alpha val="83000"/>
              </a:schemeClr>
            </a:outerShdw>
          </a:effectLst>
        </p:spPr>
        <p:txBody>
          <a:bodyPr anchorCtr="0" anchor="t" bIns="137150" lIns="0" spcFirstLastPara="1" rIns="182875" wrap="square" tIns="137150">
            <a:spAutoFit/>
          </a:bodyPr>
          <a:lstStyle/>
          <a:p>
            <a:pPr indent="0" lvl="0" marL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000">
                <a:solidFill>
                  <a:srgbClr val="66B5C5"/>
                </a:solidFill>
                <a:latin typeface="Montserrat"/>
                <a:ea typeface="Montserrat"/>
                <a:cs typeface="Montserrat"/>
                <a:sym typeface="Montserrat"/>
              </a:rPr>
              <a:t>STATUS: </a:t>
            </a:r>
            <a:r>
              <a:rPr b="1" lang="en-GB" sz="2000">
                <a:solidFill>
                  <a:srgbClr val="F79552"/>
                </a:solidFill>
                <a:latin typeface="Montserrat"/>
                <a:ea typeface="Montserrat"/>
                <a:cs typeface="Montserrat"/>
                <a:sym typeface="Montserrat"/>
              </a:rPr>
              <a:t>READY</a:t>
            </a:r>
            <a:endParaRPr b="1" sz="2000">
              <a:solidFill>
                <a:srgbClr val="F7955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487" name="Google Shape;487;p64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700175" y="1617925"/>
            <a:ext cx="1753975" cy="1753975"/>
          </a:xfrm>
          <a:prstGeom prst="rect">
            <a:avLst/>
          </a:prstGeom>
          <a:noFill/>
          <a:ln>
            <a:noFill/>
          </a:ln>
        </p:spPr>
      </p:pic>
      <p:sp>
        <p:nvSpPr>
          <p:cNvPr id="488" name="Google Shape;488;p64"/>
          <p:cNvSpPr/>
          <p:nvPr/>
        </p:nvSpPr>
        <p:spPr>
          <a:xfrm>
            <a:off x="3886650" y="1685775"/>
            <a:ext cx="3238500" cy="17541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66B5C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489" name="Google Shape;489;p64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5985100" y="2422050"/>
            <a:ext cx="949850" cy="949850"/>
          </a:xfrm>
          <a:prstGeom prst="rect">
            <a:avLst/>
          </a:prstGeom>
          <a:noFill/>
          <a:ln>
            <a:noFill/>
          </a:ln>
        </p:spPr>
      </p:pic>
      <p:sp>
        <p:nvSpPr>
          <p:cNvPr id="490" name="Google Shape;490;p64"/>
          <p:cNvSpPr txBox="1"/>
          <p:nvPr/>
        </p:nvSpPr>
        <p:spPr>
          <a:xfrm>
            <a:off x="4076850" y="1855775"/>
            <a:ext cx="2858100" cy="463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BONUS</a:t>
            </a:r>
            <a:endParaRPr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HEY BIG TECH! declaration</a:t>
            </a:r>
            <a:endParaRPr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4" name="Shape 4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5" name="Google Shape;495;p65"/>
          <p:cNvPicPr preferRelativeResize="0"/>
          <p:nvPr/>
        </p:nvPicPr>
        <p:blipFill rotWithShape="1">
          <a:blip r:embed="rId3">
            <a:alphaModFix/>
          </a:blip>
          <a:srcRect b="6475" l="7263" r="10009" t="23667"/>
          <a:stretch/>
        </p:blipFill>
        <p:spPr>
          <a:xfrm flipH="1">
            <a:off x="1" y="0"/>
            <a:ext cx="9143997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496" name="Google Shape;496;p65">
            <a:hlinkClick r:id="rId4"/>
          </p:cNvPr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933151" y="228600"/>
            <a:ext cx="1116350" cy="111635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497" name="Google Shape;497;p65"/>
          <p:cNvCxnSpPr/>
          <p:nvPr/>
        </p:nvCxnSpPr>
        <p:spPr>
          <a:xfrm>
            <a:off x="579001" y="613075"/>
            <a:ext cx="7334100" cy="0"/>
          </a:xfrm>
          <a:prstGeom prst="straightConnector1">
            <a:avLst/>
          </a:prstGeom>
          <a:noFill/>
          <a:ln cap="flat" cmpd="sng" w="19050">
            <a:solidFill>
              <a:srgbClr val="66B5C5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498" name="Google Shape;498;p65"/>
          <p:cNvSpPr txBox="1"/>
          <p:nvPr/>
        </p:nvSpPr>
        <p:spPr>
          <a:xfrm>
            <a:off x="0" y="4774200"/>
            <a:ext cx="9144000" cy="369300"/>
          </a:xfrm>
          <a:prstGeom prst="rect">
            <a:avLst/>
          </a:prstGeom>
          <a:solidFill>
            <a:srgbClr val="50919F">
              <a:alpha val="81560"/>
            </a:srgbClr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chemeClr val="lt1"/>
                </a:solidFill>
                <a:uFill>
                  <a:noFill/>
                </a:uFill>
                <a:latin typeface="Montserrat Light"/>
                <a:ea typeface="Montserrat Light"/>
                <a:cs typeface="Montserrat Light"/>
                <a:sym typeface="Montserrat Light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TheIOFoundation.org</a:t>
            </a:r>
            <a:r>
              <a:rPr lang="en-GB" sz="1200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    |     </a:t>
            </a:r>
            <a:r>
              <a:rPr lang="en-GB" sz="1200">
                <a:solidFill>
                  <a:schemeClr val="lt1"/>
                </a:solidFill>
                <a:uFill>
                  <a:noFill/>
                </a:uFill>
                <a:latin typeface="Montserrat Light"/>
                <a:ea typeface="Montserrat Light"/>
                <a:cs typeface="Montserrat Light"/>
                <a:sym typeface="Montserrat Light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Contact@TheIOFoundation</a:t>
            </a:r>
            <a:r>
              <a:rPr lang="en-GB" sz="1200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    |     </a:t>
            </a:r>
            <a:r>
              <a:rPr lang="en-GB" sz="1200">
                <a:solidFill>
                  <a:schemeClr val="lt1"/>
                </a:solidFill>
                <a:uFill>
                  <a:noFill/>
                </a:uFill>
                <a:latin typeface="Montserrat Light"/>
                <a:ea typeface="Montserrat Light"/>
                <a:cs typeface="Montserrat Light"/>
                <a:sym typeface="Montserrat Light"/>
                <a:hlinkClick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Join.TheIOFoundation.org</a:t>
            </a:r>
            <a:endParaRPr sz="1200">
              <a:solidFill>
                <a:schemeClr val="lt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499" name="Google Shape;499;p65"/>
          <p:cNvSpPr txBox="1"/>
          <p:nvPr/>
        </p:nvSpPr>
        <p:spPr>
          <a:xfrm>
            <a:off x="0" y="1739688"/>
            <a:ext cx="9144000" cy="954300"/>
          </a:xfrm>
          <a:prstGeom prst="rect">
            <a:avLst/>
          </a:prstGeom>
          <a:solidFill>
            <a:srgbClr val="000000">
              <a:alpha val="47490"/>
            </a:srgbClr>
          </a:solidFill>
          <a:ln>
            <a:noFill/>
          </a:ln>
          <a:effectLst>
            <a:outerShdw blurRad="71438" rotWithShape="0" algn="bl" dir="3840000" dist="28575">
              <a:schemeClr val="dk1">
                <a:alpha val="83000"/>
              </a:schemeClr>
            </a:outerShdw>
          </a:effectLst>
        </p:spPr>
        <p:txBody>
          <a:bodyPr anchorCtr="0" anchor="t" bIns="182875" lIns="0" spcFirstLastPara="1" rIns="0" wrap="square" tIns="18287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3800">
                <a:solidFill>
                  <a:srgbClr val="F79552"/>
                </a:solidFill>
                <a:latin typeface="Montserrat"/>
                <a:ea typeface="Montserrat"/>
                <a:cs typeface="Montserrat"/>
                <a:sym typeface="Montserrat"/>
              </a:rPr>
              <a:t>PART III</a:t>
            </a:r>
            <a:endParaRPr b="1" sz="3800">
              <a:solidFill>
                <a:srgbClr val="F7955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00" name="Google Shape;500;p65"/>
          <p:cNvSpPr txBox="1"/>
          <p:nvPr/>
        </p:nvSpPr>
        <p:spPr>
          <a:xfrm>
            <a:off x="0" y="2847188"/>
            <a:ext cx="9144000" cy="677100"/>
          </a:xfrm>
          <a:prstGeom prst="rect">
            <a:avLst/>
          </a:prstGeom>
          <a:solidFill>
            <a:srgbClr val="000000">
              <a:alpha val="47490"/>
            </a:srgbClr>
          </a:solidFill>
          <a:ln>
            <a:noFill/>
          </a:ln>
          <a:effectLst>
            <a:outerShdw blurRad="71438" rotWithShape="0" algn="bl" dir="3840000" dist="28575">
              <a:schemeClr val="dk1">
                <a:alpha val="83000"/>
              </a:schemeClr>
            </a:outerShdw>
          </a:effectLst>
        </p:spPr>
        <p:txBody>
          <a:bodyPr anchorCtr="0" anchor="t" bIns="137150" lIns="0" spcFirstLastPara="1" rIns="0" wrap="square" tIns="137150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600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APPLICATIONS OF DCDR</a:t>
            </a:r>
            <a:endParaRPr sz="2600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4" name="Shape 5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5" name="Google Shape;505;p66"/>
          <p:cNvPicPr preferRelativeResize="0"/>
          <p:nvPr/>
        </p:nvPicPr>
        <p:blipFill rotWithShape="1">
          <a:blip r:embed="rId3">
            <a:alphaModFix/>
          </a:blip>
          <a:srcRect b="21341" l="0" r="0" t="21335"/>
          <a:stretch/>
        </p:blipFill>
        <p:spPr>
          <a:xfrm>
            <a:off x="1" y="-98150"/>
            <a:ext cx="9143997" cy="5241656"/>
          </a:xfrm>
          <a:prstGeom prst="rect">
            <a:avLst/>
          </a:prstGeom>
          <a:noFill/>
          <a:ln>
            <a:noFill/>
          </a:ln>
        </p:spPr>
      </p:pic>
      <p:pic>
        <p:nvPicPr>
          <p:cNvPr id="506" name="Google Shape;506;p66">
            <a:hlinkClick r:id="rId4"/>
          </p:cNvPr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933151" y="228600"/>
            <a:ext cx="1116350" cy="111635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507" name="Google Shape;507;p66"/>
          <p:cNvCxnSpPr/>
          <p:nvPr/>
        </p:nvCxnSpPr>
        <p:spPr>
          <a:xfrm>
            <a:off x="579001" y="613075"/>
            <a:ext cx="7334100" cy="0"/>
          </a:xfrm>
          <a:prstGeom prst="straightConnector1">
            <a:avLst/>
          </a:prstGeom>
          <a:noFill/>
          <a:ln cap="flat" cmpd="sng" w="19050">
            <a:solidFill>
              <a:srgbClr val="66B5C5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508" name="Google Shape;508;p66"/>
          <p:cNvSpPr txBox="1"/>
          <p:nvPr/>
        </p:nvSpPr>
        <p:spPr>
          <a:xfrm>
            <a:off x="0" y="4774200"/>
            <a:ext cx="9144000" cy="369300"/>
          </a:xfrm>
          <a:prstGeom prst="rect">
            <a:avLst/>
          </a:prstGeom>
          <a:solidFill>
            <a:srgbClr val="50919F">
              <a:alpha val="81560"/>
            </a:srgbClr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chemeClr val="lt1"/>
                </a:solidFill>
                <a:uFill>
                  <a:noFill/>
                </a:uFill>
                <a:latin typeface="Montserrat Light"/>
                <a:ea typeface="Montserrat Light"/>
                <a:cs typeface="Montserrat Light"/>
                <a:sym typeface="Montserrat Light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TheIOFoundation.org</a:t>
            </a:r>
            <a:r>
              <a:rPr lang="en-GB" sz="1200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    |     </a:t>
            </a:r>
            <a:r>
              <a:rPr lang="en-GB" sz="1200">
                <a:solidFill>
                  <a:schemeClr val="lt1"/>
                </a:solidFill>
                <a:uFill>
                  <a:noFill/>
                </a:uFill>
                <a:latin typeface="Montserrat Light"/>
                <a:ea typeface="Montserrat Light"/>
                <a:cs typeface="Montserrat Light"/>
                <a:sym typeface="Montserrat Light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Contact@TheIOFoundation</a:t>
            </a:r>
            <a:r>
              <a:rPr lang="en-GB" sz="1200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    |     </a:t>
            </a:r>
            <a:r>
              <a:rPr lang="en-GB" sz="1200">
                <a:solidFill>
                  <a:schemeClr val="lt1"/>
                </a:solidFill>
                <a:uFill>
                  <a:noFill/>
                </a:uFill>
                <a:latin typeface="Montserrat Light"/>
                <a:ea typeface="Montserrat Light"/>
                <a:cs typeface="Montserrat Light"/>
                <a:sym typeface="Montserrat Light"/>
                <a:hlinkClick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Join.TheIOFoundation.org</a:t>
            </a:r>
            <a:endParaRPr sz="1200">
              <a:solidFill>
                <a:schemeClr val="lt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509" name="Google Shape;509;p66"/>
          <p:cNvSpPr txBox="1"/>
          <p:nvPr/>
        </p:nvSpPr>
        <p:spPr>
          <a:xfrm>
            <a:off x="0" y="1739700"/>
            <a:ext cx="4572000" cy="954300"/>
          </a:xfrm>
          <a:prstGeom prst="rect">
            <a:avLst/>
          </a:prstGeom>
          <a:solidFill>
            <a:srgbClr val="000000">
              <a:alpha val="47490"/>
            </a:srgbClr>
          </a:solidFill>
          <a:ln>
            <a:noFill/>
          </a:ln>
          <a:effectLst>
            <a:outerShdw blurRad="71438" rotWithShape="0" algn="bl" dir="3840000" dist="28575">
              <a:schemeClr val="dk1">
                <a:alpha val="83000"/>
              </a:schemeClr>
            </a:outerShdw>
          </a:effectLst>
        </p:spPr>
        <p:txBody>
          <a:bodyPr anchorCtr="0" anchor="t" bIns="182875" lIns="0" spcFirstLastPara="1" rIns="0" wrap="square" tIns="18287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3800">
                <a:solidFill>
                  <a:srgbClr val="F79552"/>
                </a:solidFill>
                <a:latin typeface="Montserrat"/>
                <a:ea typeface="Montserrat"/>
                <a:cs typeface="Montserrat"/>
                <a:sym typeface="Montserrat"/>
              </a:rPr>
              <a:t>THE IDEAL</a:t>
            </a:r>
            <a:endParaRPr b="1" sz="3800">
              <a:solidFill>
                <a:srgbClr val="F7955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10" name="Google Shape;510;p66"/>
          <p:cNvSpPr txBox="1"/>
          <p:nvPr/>
        </p:nvSpPr>
        <p:spPr>
          <a:xfrm>
            <a:off x="0" y="2847200"/>
            <a:ext cx="4572000" cy="677100"/>
          </a:xfrm>
          <a:prstGeom prst="rect">
            <a:avLst/>
          </a:prstGeom>
          <a:solidFill>
            <a:srgbClr val="000000">
              <a:alpha val="47490"/>
            </a:srgbClr>
          </a:solidFill>
          <a:ln>
            <a:noFill/>
          </a:ln>
          <a:effectLst>
            <a:outerShdw blurRad="71438" rotWithShape="0" algn="bl" dir="3840000" dist="28575">
              <a:schemeClr val="dk1">
                <a:alpha val="83000"/>
              </a:schemeClr>
            </a:outerShdw>
          </a:effectLst>
        </p:spPr>
        <p:txBody>
          <a:bodyPr anchorCtr="0" anchor="t" bIns="137150" lIns="0" spcFirstLastPara="1" rIns="0" wrap="square" tIns="137150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600">
                <a:solidFill>
                  <a:srgbClr val="66B5C5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DR SDK</a:t>
            </a:r>
            <a:endParaRPr sz="2600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4" name="Shape 5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5" name="Google Shape;515;p67"/>
          <p:cNvPicPr preferRelativeResize="0"/>
          <p:nvPr/>
        </p:nvPicPr>
        <p:blipFill rotWithShape="1">
          <a:blip r:embed="rId3">
            <a:alphaModFix/>
          </a:blip>
          <a:srcRect b="7806" l="0" r="0" t="7798"/>
          <a:stretch/>
        </p:blipFill>
        <p:spPr>
          <a:xfrm flipH="1">
            <a:off x="0" y="0"/>
            <a:ext cx="9143997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516" name="Google Shape;516;p67">
            <a:hlinkClick r:id="rId4"/>
          </p:cNvPr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933151" y="228600"/>
            <a:ext cx="1116350" cy="111635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517" name="Google Shape;517;p67"/>
          <p:cNvCxnSpPr/>
          <p:nvPr/>
        </p:nvCxnSpPr>
        <p:spPr>
          <a:xfrm>
            <a:off x="579001" y="613075"/>
            <a:ext cx="7334100" cy="0"/>
          </a:xfrm>
          <a:prstGeom prst="straightConnector1">
            <a:avLst/>
          </a:prstGeom>
          <a:noFill/>
          <a:ln cap="flat" cmpd="sng" w="19050">
            <a:solidFill>
              <a:srgbClr val="66B5C5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518" name="Google Shape;518;p67"/>
          <p:cNvSpPr txBox="1"/>
          <p:nvPr/>
        </p:nvSpPr>
        <p:spPr>
          <a:xfrm>
            <a:off x="0" y="4774200"/>
            <a:ext cx="9144000" cy="369300"/>
          </a:xfrm>
          <a:prstGeom prst="rect">
            <a:avLst/>
          </a:prstGeom>
          <a:solidFill>
            <a:srgbClr val="50919F">
              <a:alpha val="81560"/>
            </a:srgbClr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chemeClr val="lt1"/>
                </a:solidFill>
                <a:uFill>
                  <a:noFill/>
                </a:uFill>
                <a:latin typeface="Montserrat Light"/>
                <a:ea typeface="Montserrat Light"/>
                <a:cs typeface="Montserrat Light"/>
                <a:sym typeface="Montserrat Light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TheIOFoundation.org</a:t>
            </a:r>
            <a:r>
              <a:rPr lang="en-GB" sz="1200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    |     </a:t>
            </a:r>
            <a:r>
              <a:rPr lang="en-GB" sz="1200">
                <a:solidFill>
                  <a:schemeClr val="lt1"/>
                </a:solidFill>
                <a:uFill>
                  <a:noFill/>
                </a:uFill>
                <a:latin typeface="Montserrat Light"/>
                <a:ea typeface="Montserrat Light"/>
                <a:cs typeface="Montserrat Light"/>
                <a:sym typeface="Montserrat Light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Contact@TheIOFoundation</a:t>
            </a:r>
            <a:r>
              <a:rPr lang="en-GB" sz="1200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    |     </a:t>
            </a:r>
            <a:r>
              <a:rPr lang="en-GB" sz="1200">
                <a:solidFill>
                  <a:schemeClr val="lt1"/>
                </a:solidFill>
                <a:uFill>
                  <a:noFill/>
                </a:uFill>
                <a:latin typeface="Montserrat Light"/>
                <a:ea typeface="Montserrat Light"/>
                <a:cs typeface="Montserrat Light"/>
                <a:sym typeface="Montserrat Light"/>
                <a:hlinkClick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Join.TheIOFoundation.org</a:t>
            </a:r>
            <a:endParaRPr sz="1200">
              <a:solidFill>
                <a:schemeClr val="lt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519" name="Google Shape;519;p67"/>
          <p:cNvSpPr txBox="1"/>
          <p:nvPr/>
        </p:nvSpPr>
        <p:spPr>
          <a:xfrm>
            <a:off x="781050" y="930838"/>
            <a:ext cx="5848500" cy="369300"/>
          </a:xfrm>
          <a:prstGeom prst="rect">
            <a:avLst/>
          </a:prstGeom>
          <a:noFill/>
          <a:ln>
            <a:noFill/>
          </a:ln>
          <a:effectLst>
            <a:outerShdw blurRad="71438" rotWithShape="0" algn="bl" dir="3840000" dist="28575">
              <a:schemeClr val="dk1">
                <a:alpha val="83000"/>
              </a:schemeClr>
            </a:outerShdw>
          </a:effectLst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4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UPGRADING CI/CD PIPELINES</a:t>
            </a:r>
            <a:endParaRPr b="1" sz="24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20" name="Google Shape;520;p67"/>
          <p:cNvSpPr/>
          <p:nvPr/>
        </p:nvSpPr>
        <p:spPr>
          <a:xfrm>
            <a:off x="650075" y="1011800"/>
            <a:ext cx="50100" cy="210000"/>
          </a:xfrm>
          <a:prstGeom prst="rect">
            <a:avLst/>
          </a:prstGeom>
          <a:solidFill>
            <a:srgbClr val="F79552"/>
          </a:solidFill>
          <a:ln cap="flat" cmpd="sng" w="9525">
            <a:solidFill>
              <a:srgbClr val="F7955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21" name="Google Shape;521;p67"/>
          <p:cNvPicPr preferRelativeResize="0"/>
          <p:nvPr/>
        </p:nvPicPr>
        <p:blipFill rotWithShape="1">
          <a:blip r:embed="rId9">
            <a:alphaModFix/>
          </a:blip>
          <a:srcRect b="0" l="3181" r="2398" t="0"/>
          <a:stretch/>
        </p:blipFill>
        <p:spPr>
          <a:xfrm>
            <a:off x="1219200" y="1619850"/>
            <a:ext cx="6705600" cy="2834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5" name="Shape 5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6" name="Google Shape;526;p68"/>
          <p:cNvPicPr preferRelativeResize="0"/>
          <p:nvPr/>
        </p:nvPicPr>
        <p:blipFill rotWithShape="1">
          <a:blip r:embed="rId3">
            <a:alphaModFix/>
          </a:blip>
          <a:srcRect b="7806" l="0" r="0" t="7798"/>
          <a:stretch/>
        </p:blipFill>
        <p:spPr>
          <a:xfrm flipH="1">
            <a:off x="0" y="0"/>
            <a:ext cx="9143997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527" name="Google Shape;527;p68">
            <a:hlinkClick r:id="rId4"/>
          </p:cNvPr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933151" y="228600"/>
            <a:ext cx="1116350" cy="111635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528" name="Google Shape;528;p68"/>
          <p:cNvCxnSpPr/>
          <p:nvPr/>
        </p:nvCxnSpPr>
        <p:spPr>
          <a:xfrm>
            <a:off x="579001" y="613075"/>
            <a:ext cx="7334100" cy="0"/>
          </a:xfrm>
          <a:prstGeom prst="straightConnector1">
            <a:avLst/>
          </a:prstGeom>
          <a:noFill/>
          <a:ln cap="flat" cmpd="sng" w="19050">
            <a:solidFill>
              <a:srgbClr val="66B5C5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529" name="Google Shape;529;p68"/>
          <p:cNvSpPr txBox="1"/>
          <p:nvPr/>
        </p:nvSpPr>
        <p:spPr>
          <a:xfrm>
            <a:off x="0" y="4774200"/>
            <a:ext cx="9144000" cy="369300"/>
          </a:xfrm>
          <a:prstGeom prst="rect">
            <a:avLst/>
          </a:prstGeom>
          <a:solidFill>
            <a:srgbClr val="50919F">
              <a:alpha val="81560"/>
            </a:srgbClr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chemeClr val="lt1"/>
                </a:solidFill>
                <a:uFill>
                  <a:noFill/>
                </a:uFill>
                <a:latin typeface="Montserrat Light"/>
                <a:ea typeface="Montserrat Light"/>
                <a:cs typeface="Montserrat Light"/>
                <a:sym typeface="Montserrat Light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TheIOFoundation.org</a:t>
            </a:r>
            <a:r>
              <a:rPr lang="en-GB" sz="1200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    |     </a:t>
            </a:r>
            <a:r>
              <a:rPr lang="en-GB" sz="1200">
                <a:solidFill>
                  <a:schemeClr val="lt1"/>
                </a:solidFill>
                <a:uFill>
                  <a:noFill/>
                </a:uFill>
                <a:latin typeface="Montserrat Light"/>
                <a:ea typeface="Montserrat Light"/>
                <a:cs typeface="Montserrat Light"/>
                <a:sym typeface="Montserrat Light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Contact@TheIOFoundation</a:t>
            </a:r>
            <a:r>
              <a:rPr lang="en-GB" sz="1200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    |     </a:t>
            </a:r>
            <a:r>
              <a:rPr lang="en-GB" sz="1200">
                <a:solidFill>
                  <a:schemeClr val="lt1"/>
                </a:solidFill>
                <a:uFill>
                  <a:noFill/>
                </a:uFill>
                <a:latin typeface="Montserrat Light"/>
                <a:ea typeface="Montserrat Light"/>
                <a:cs typeface="Montserrat Light"/>
                <a:sym typeface="Montserrat Light"/>
                <a:hlinkClick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Join.TheIOFoundation.org</a:t>
            </a:r>
            <a:endParaRPr sz="1200">
              <a:solidFill>
                <a:schemeClr val="lt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530" name="Google Shape;530;p68"/>
          <p:cNvSpPr txBox="1"/>
          <p:nvPr/>
        </p:nvSpPr>
        <p:spPr>
          <a:xfrm>
            <a:off x="781050" y="930838"/>
            <a:ext cx="5848500" cy="369300"/>
          </a:xfrm>
          <a:prstGeom prst="rect">
            <a:avLst/>
          </a:prstGeom>
          <a:noFill/>
          <a:ln>
            <a:noFill/>
          </a:ln>
          <a:effectLst>
            <a:outerShdw blurRad="71438" rotWithShape="0" algn="bl" dir="3840000" dist="28575">
              <a:schemeClr val="dk1">
                <a:alpha val="83000"/>
              </a:schemeClr>
            </a:outerShdw>
          </a:effectLst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4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CONNECTING IG &amp; DCDR</a:t>
            </a:r>
            <a:endParaRPr b="1" sz="24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31" name="Google Shape;531;p68"/>
          <p:cNvSpPr txBox="1"/>
          <p:nvPr/>
        </p:nvSpPr>
        <p:spPr>
          <a:xfrm>
            <a:off x="781050" y="1687575"/>
            <a:ext cx="7132200" cy="2693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Montserrat"/>
              <a:buChar char="-"/>
            </a:pPr>
            <a:r>
              <a:rPr b="1" lang="en-GB" sz="1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Analyzing policy</a:t>
            </a:r>
            <a:endParaRPr b="1" sz="18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Montserrat"/>
              <a:buChar char="-"/>
            </a:pPr>
            <a:r>
              <a:rPr b="1" lang="en-GB" sz="1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Internet Freedom</a:t>
            </a:r>
            <a:endParaRPr b="1" sz="18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Montserrat"/>
              <a:buChar char="-"/>
            </a:pPr>
            <a:r>
              <a:rPr b="1" lang="en-GB" sz="1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Countering Internet Fragmentation</a:t>
            </a:r>
            <a:endParaRPr b="1" sz="18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Montserrat"/>
              <a:buChar char="-"/>
            </a:pPr>
            <a:r>
              <a:rPr b="1" lang="en-GB" sz="1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Mal/Mis/Disinformation</a:t>
            </a:r>
            <a:endParaRPr b="1" sz="18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32" name="Google Shape;532;p68"/>
          <p:cNvSpPr/>
          <p:nvPr/>
        </p:nvSpPr>
        <p:spPr>
          <a:xfrm>
            <a:off x="650075" y="1011800"/>
            <a:ext cx="50100" cy="210000"/>
          </a:xfrm>
          <a:prstGeom prst="rect">
            <a:avLst/>
          </a:prstGeom>
          <a:solidFill>
            <a:srgbClr val="F79552"/>
          </a:solidFill>
          <a:ln cap="flat" cmpd="sng" w="9525">
            <a:solidFill>
              <a:srgbClr val="F7955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6" name="Shape 5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7" name="Google Shape;537;p69"/>
          <p:cNvPicPr preferRelativeResize="0"/>
          <p:nvPr/>
        </p:nvPicPr>
        <p:blipFill rotWithShape="1">
          <a:blip r:embed="rId3">
            <a:alphaModFix/>
          </a:blip>
          <a:srcRect b="7003" l="0" r="0" t="8615"/>
          <a:stretch/>
        </p:blipFill>
        <p:spPr>
          <a:xfrm>
            <a:off x="0" y="0"/>
            <a:ext cx="9144001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38" name="Google Shape;538;p69">
            <a:hlinkClick r:id="rId4"/>
          </p:cNvPr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933151" y="228600"/>
            <a:ext cx="1116350" cy="111635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539" name="Google Shape;539;p69"/>
          <p:cNvCxnSpPr/>
          <p:nvPr/>
        </p:nvCxnSpPr>
        <p:spPr>
          <a:xfrm>
            <a:off x="579001" y="613075"/>
            <a:ext cx="7334100" cy="0"/>
          </a:xfrm>
          <a:prstGeom prst="straightConnector1">
            <a:avLst/>
          </a:prstGeom>
          <a:noFill/>
          <a:ln cap="flat" cmpd="sng" w="19050">
            <a:solidFill>
              <a:srgbClr val="66B5C5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540" name="Google Shape;540;p69"/>
          <p:cNvSpPr txBox="1"/>
          <p:nvPr/>
        </p:nvSpPr>
        <p:spPr>
          <a:xfrm>
            <a:off x="0" y="4774200"/>
            <a:ext cx="9144000" cy="369300"/>
          </a:xfrm>
          <a:prstGeom prst="rect">
            <a:avLst/>
          </a:prstGeom>
          <a:solidFill>
            <a:srgbClr val="50919F">
              <a:alpha val="81560"/>
            </a:srgbClr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chemeClr val="lt1"/>
                </a:solidFill>
                <a:uFill>
                  <a:noFill/>
                </a:uFill>
                <a:latin typeface="Montserrat Light"/>
                <a:ea typeface="Montserrat Light"/>
                <a:cs typeface="Montserrat Light"/>
                <a:sym typeface="Montserrat Light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TheIOFoundation.org</a:t>
            </a:r>
            <a:r>
              <a:rPr lang="en-GB" sz="1200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    |     </a:t>
            </a:r>
            <a:r>
              <a:rPr lang="en-GB" sz="1200">
                <a:solidFill>
                  <a:schemeClr val="lt1"/>
                </a:solidFill>
                <a:uFill>
                  <a:noFill/>
                </a:uFill>
                <a:latin typeface="Montserrat Light"/>
                <a:ea typeface="Montserrat Light"/>
                <a:cs typeface="Montserrat Light"/>
                <a:sym typeface="Montserrat Light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Contact@TheIOFoundation</a:t>
            </a:r>
            <a:r>
              <a:rPr lang="en-GB" sz="1200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    |     </a:t>
            </a:r>
            <a:r>
              <a:rPr lang="en-GB" sz="1200">
                <a:solidFill>
                  <a:schemeClr val="lt1"/>
                </a:solidFill>
                <a:uFill>
                  <a:noFill/>
                </a:uFill>
                <a:latin typeface="Montserrat Light"/>
                <a:ea typeface="Montserrat Light"/>
                <a:cs typeface="Montserrat Light"/>
                <a:sym typeface="Montserrat Light"/>
                <a:hlinkClick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Join.TheIOFoundation.org</a:t>
            </a:r>
            <a:endParaRPr sz="1200">
              <a:solidFill>
                <a:schemeClr val="lt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541" name="Google Shape;541;p69"/>
          <p:cNvSpPr txBox="1"/>
          <p:nvPr/>
        </p:nvSpPr>
        <p:spPr>
          <a:xfrm>
            <a:off x="4505400" y="1705075"/>
            <a:ext cx="4429500" cy="2709000"/>
          </a:xfrm>
          <a:prstGeom prst="rect">
            <a:avLst/>
          </a:prstGeom>
          <a:solidFill>
            <a:srgbClr val="000000">
              <a:alpha val="47490"/>
            </a:srgbClr>
          </a:solidFill>
          <a:ln>
            <a:noFill/>
          </a:ln>
          <a:effectLst>
            <a:outerShdw blurRad="71438" rotWithShape="0" algn="bl" dir="3840000" dist="28575">
              <a:schemeClr val="dk1">
                <a:alpha val="83000"/>
              </a:schemeClr>
            </a:outerShdw>
          </a:effectLst>
        </p:spPr>
        <p:txBody>
          <a:bodyPr anchorCtr="0" anchor="t" bIns="182875" lIns="182875" spcFirstLastPara="1" rIns="182875" wrap="square" tIns="18287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3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In what kind of </a:t>
            </a:r>
            <a:endParaRPr b="1" sz="38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3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Digital World</a:t>
            </a:r>
            <a:endParaRPr b="1" sz="38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3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Do you want to</a:t>
            </a:r>
            <a:endParaRPr b="1" sz="38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3800">
                <a:solidFill>
                  <a:srgbClr val="F79552"/>
                </a:solidFill>
                <a:latin typeface="Montserrat"/>
                <a:ea typeface="Montserrat"/>
                <a:cs typeface="Montserrat"/>
                <a:sym typeface="Montserrat"/>
              </a:rPr>
              <a:t>EXIST</a:t>
            </a:r>
            <a:r>
              <a:rPr b="1" lang="en-GB" sz="3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?</a:t>
            </a:r>
            <a:endParaRPr b="1" sz="38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5" name="Shape 5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6" name="Google Shape;546;p70"/>
          <p:cNvPicPr preferRelativeResize="0"/>
          <p:nvPr/>
        </p:nvPicPr>
        <p:blipFill rotWithShape="1">
          <a:blip r:embed="rId3">
            <a:alphaModFix/>
          </a:blip>
          <a:srcRect b="22240" l="5704" r="0" t="25589"/>
          <a:stretch/>
        </p:blipFill>
        <p:spPr>
          <a:xfrm flipH="1">
            <a:off x="0" y="-98150"/>
            <a:ext cx="9143999" cy="5241653"/>
          </a:xfrm>
          <a:prstGeom prst="rect">
            <a:avLst/>
          </a:prstGeom>
          <a:noFill/>
          <a:ln>
            <a:noFill/>
          </a:ln>
        </p:spPr>
      </p:pic>
      <p:pic>
        <p:nvPicPr>
          <p:cNvPr id="547" name="Google Shape;547;p70">
            <a:hlinkClick r:id="rId4"/>
          </p:cNvPr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933151" y="228600"/>
            <a:ext cx="1116350" cy="111635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548" name="Google Shape;548;p70"/>
          <p:cNvCxnSpPr/>
          <p:nvPr/>
        </p:nvCxnSpPr>
        <p:spPr>
          <a:xfrm>
            <a:off x="579001" y="613075"/>
            <a:ext cx="7334100" cy="0"/>
          </a:xfrm>
          <a:prstGeom prst="straightConnector1">
            <a:avLst/>
          </a:prstGeom>
          <a:noFill/>
          <a:ln cap="flat" cmpd="sng" w="19050">
            <a:solidFill>
              <a:srgbClr val="66B5C5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549" name="Google Shape;549;p70"/>
          <p:cNvSpPr txBox="1"/>
          <p:nvPr/>
        </p:nvSpPr>
        <p:spPr>
          <a:xfrm>
            <a:off x="0" y="4774200"/>
            <a:ext cx="9144000" cy="369300"/>
          </a:xfrm>
          <a:prstGeom prst="rect">
            <a:avLst/>
          </a:prstGeom>
          <a:solidFill>
            <a:srgbClr val="50919F">
              <a:alpha val="81560"/>
            </a:srgbClr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chemeClr val="lt1"/>
                </a:solidFill>
                <a:uFill>
                  <a:noFill/>
                </a:uFill>
                <a:latin typeface="Montserrat Light"/>
                <a:ea typeface="Montserrat Light"/>
                <a:cs typeface="Montserrat Light"/>
                <a:sym typeface="Montserrat Light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TheIOFoundation.org</a:t>
            </a:r>
            <a:r>
              <a:rPr lang="en-GB" sz="1200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    |     </a:t>
            </a:r>
            <a:r>
              <a:rPr lang="en-GB" sz="1200">
                <a:solidFill>
                  <a:schemeClr val="lt1"/>
                </a:solidFill>
                <a:uFill>
                  <a:noFill/>
                </a:uFill>
                <a:latin typeface="Montserrat Light"/>
                <a:ea typeface="Montserrat Light"/>
                <a:cs typeface="Montserrat Light"/>
                <a:sym typeface="Montserrat Light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Contact@TheIOFoundation</a:t>
            </a:r>
            <a:r>
              <a:rPr lang="en-GB" sz="1200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    |     </a:t>
            </a:r>
            <a:r>
              <a:rPr lang="en-GB" sz="1200">
                <a:solidFill>
                  <a:schemeClr val="lt1"/>
                </a:solidFill>
                <a:uFill>
                  <a:noFill/>
                </a:uFill>
                <a:latin typeface="Montserrat Light"/>
                <a:ea typeface="Montserrat Light"/>
                <a:cs typeface="Montserrat Light"/>
                <a:sym typeface="Montserrat Light"/>
                <a:hlinkClick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Join.TheIOFoundation.org</a:t>
            </a:r>
            <a:endParaRPr sz="1200">
              <a:solidFill>
                <a:schemeClr val="lt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550" name="Google Shape;550;p70"/>
          <p:cNvSpPr txBox="1"/>
          <p:nvPr/>
        </p:nvSpPr>
        <p:spPr>
          <a:xfrm>
            <a:off x="0" y="1739700"/>
            <a:ext cx="4638600" cy="954300"/>
          </a:xfrm>
          <a:prstGeom prst="rect">
            <a:avLst/>
          </a:prstGeom>
          <a:solidFill>
            <a:srgbClr val="000000">
              <a:alpha val="47490"/>
            </a:srgbClr>
          </a:solidFill>
          <a:ln>
            <a:noFill/>
          </a:ln>
          <a:effectLst>
            <a:outerShdw blurRad="71438" rotWithShape="0" algn="bl" dir="3840000" dist="28575">
              <a:schemeClr val="dk1">
                <a:alpha val="83000"/>
              </a:schemeClr>
            </a:outerShdw>
          </a:effectLst>
        </p:spPr>
        <p:txBody>
          <a:bodyPr anchorCtr="0" anchor="t" bIns="182875" lIns="182875" spcFirstLastPara="1" rIns="182875" wrap="square" tIns="18287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3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We</a:t>
            </a:r>
            <a:r>
              <a:rPr b="1" lang="en-GB" sz="3800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b="1" lang="en-GB" sz="3800" strike="sngStrike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rPr>
              <a:t>the people</a:t>
            </a:r>
            <a:endParaRPr b="1" sz="3800">
              <a:solidFill>
                <a:srgbClr val="F7955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51" name="Google Shape;551;p70"/>
          <p:cNvSpPr txBox="1"/>
          <p:nvPr/>
        </p:nvSpPr>
        <p:spPr>
          <a:xfrm>
            <a:off x="0" y="2847200"/>
            <a:ext cx="4638600" cy="861900"/>
          </a:xfrm>
          <a:prstGeom prst="rect">
            <a:avLst/>
          </a:prstGeom>
          <a:solidFill>
            <a:srgbClr val="000000">
              <a:alpha val="47490"/>
            </a:srgbClr>
          </a:solidFill>
          <a:ln>
            <a:noFill/>
          </a:ln>
          <a:effectLst>
            <a:outerShdw blurRad="71438" rotWithShape="0" algn="bl" dir="3840000" dist="28575">
              <a:schemeClr val="dk1">
                <a:alpha val="83000"/>
              </a:schemeClr>
            </a:outerShdw>
          </a:effectLst>
        </p:spPr>
        <p:txBody>
          <a:bodyPr anchorCtr="0" anchor="t" bIns="137150" lIns="182875" spcFirstLastPara="1" rIns="182875" wrap="square" tIns="13715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GB" sz="3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We</a:t>
            </a:r>
            <a:r>
              <a:rPr b="1" lang="en-GB" sz="3800">
                <a:solidFill>
                  <a:srgbClr val="F3F3F3"/>
                </a:solidFill>
                <a:latin typeface="Montserrat"/>
                <a:ea typeface="Montserrat"/>
                <a:cs typeface="Montserrat"/>
                <a:sym typeface="Montserrat"/>
              </a:rPr>
              <a:t> the</a:t>
            </a:r>
            <a:r>
              <a:rPr b="1" lang="en-GB" sz="3800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b="1" lang="en-GB" sz="3800">
                <a:solidFill>
                  <a:srgbClr val="FF9900"/>
                </a:solidFill>
                <a:latin typeface="Montserrat"/>
                <a:ea typeface="Montserrat"/>
                <a:cs typeface="Montserrat"/>
                <a:sym typeface="Montserrat"/>
              </a:rPr>
              <a:t>cyborgs</a:t>
            </a:r>
            <a:endParaRPr sz="3800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5" name="Shape 5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6" name="Google Shape;556;p71"/>
          <p:cNvPicPr preferRelativeResize="0"/>
          <p:nvPr/>
        </p:nvPicPr>
        <p:blipFill rotWithShape="1">
          <a:blip r:embed="rId3">
            <a:alphaModFix/>
          </a:blip>
          <a:srcRect b="7003" l="0" r="0" t="8615"/>
          <a:stretch/>
        </p:blipFill>
        <p:spPr>
          <a:xfrm>
            <a:off x="0" y="0"/>
            <a:ext cx="9144006" cy="5143504"/>
          </a:xfrm>
          <a:prstGeom prst="rect">
            <a:avLst/>
          </a:prstGeom>
          <a:noFill/>
          <a:ln>
            <a:noFill/>
          </a:ln>
        </p:spPr>
      </p:pic>
      <p:pic>
        <p:nvPicPr>
          <p:cNvPr id="557" name="Google Shape;557;p71">
            <a:hlinkClick r:id="rId4"/>
          </p:cNvPr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933151" y="228600"/>
            <a:ext cx="1116350" cy="111635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558" name="Google Shape;558;p71"/>
          <p:cNvCxnSpPr/>
          <p:nvPr/>
        </p:nvCxnSpPr>
        <p:spPr>
          <a:xfrm>
            <a:off x="579001" y="613075"/>
            <a:ext cx="7334100" cy="0"/>
          </a:xfrm>
          <a:prstGeom prst="straightConnector1">
            <a:avLst/>
          </a:prstGeom>
          <a:noFill/>
          <a:ln cap="flat" cmpd="sng" w="19050">
            <a:solidFill>
              <a:srgbClr val="66B5C5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559" name="Google Shape;559;p71"/>
          <p:cNvSpPr txBox="1"/>
          <p:nvPr/>
        </p:nvSpPr>
        <p:spPr>
          <a:xfrm>
            <a:off x="0" y="4774200"/>
            <a:ext cx="9144000" cy="369300"/>
          </a:xfrm>
          <a:prstGeom prst="rect">
            <a:avLst/>
          </a:prstGeom>
          <a:solidFill>
            <a:srgbClr val="50919F">
              <a:alpha val="81560"/>
            </a:srgbClr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chemeClr val="lt1"/>
                </a:solidFill>
                <a:uFill>
                  <a:noFill/>
                </a:uFill>
                <a:latin typeface="Montserrat Light"/>
                <a:ea typeface="Montserrat Light"/>
                <a:cs typeface="Montserrat Light"/>
                <a:sym typeface="Montserrat Light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TheIOFoundation.org</a:t>
            </a:r>
            <a:r>
              <a:rPr lang="en-GB" sz="1200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    |     </a:t>
            </a:r>
            <a:r>
              <a:rPr lang="en-GB" sz="1200">
                <a:solidFill>
                  <a:schemeClr val="lt1"/>
                </a:solidFill>
                <a:uFill>
                  <a:noFill/>
                </a:uFill>
                <a:latin typeface="Montserrat Light"/>
                <a:ea typeface="Montserrat Light"/>
                <a:cs typeface="Montserrat Light"/>
                <a:sym typeface="Montserrat Light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Contact@TheIOFoundation</a:t>
            </a:r>
            <a:r>
              <a:rPr lang="en-GB" sz="1200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    |     </a:t>
            </a:r>
            <a:r>
              <a:rPr lang="en-GB" sz="1200">
                <a:solidFill>
                  <a:schemeClr val="lt1"/>
                </a:solidFill>
                <a:uFill>
                  <a:noFill/>
                </a:uFill>
                <a:latin typeface="Montserrat Light"/>
                <a:ea typeface="Montserrat Light"/>
                <a:cs typeface="Montserrat Light"/>
                <a:sym typeface="Montserrat Light"/>
                <a:hlinkClick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Join.TheIOFoundation.org</a:t>
            </a:r>
            <a:endParaRPr sz="1200">
              <a:solidFill>
                <a:schemeClr val="lt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560" name="Google Shape;560;p71"/>
          <p:cNvSpPr txBox="1"/>
          <p:nvPr/>
        </p:nvSpPr>
        <p:spPr>
          <a:xfrm>
            <a:off x="0" y="1739688"/>
            <a:ext cx="9144000" cy="954300"/>
          </a:xfrm>
          <a:prstGeom prst="rect">
            <a:avLst/>
          </a:prstGeom>
          <a:solidFill>
            <a:srgbClr val="000000">
              <a:alpha val="47490"/>
            </a:srgbClr>
          </a:solidFill>
          <a:ln>
            <a:noFill/>
          </a:ln>
          <a:effectLst>
            <a:outerShdw blurRad="71438" rotWithShape="0" algn="bl" dir="3840000" dist="28575">
              <a:schemeClr val="dk1">
                <a:alpha val="83000"/>
              </a:schemeClr>
            </a:outerShdw>
          </a:effectLst>
        </p:spPr>
        <p:txBody>
          <a:bodyPr anchorCtr="0" anchor="t" bIns="182875" lIns="0" spcFirstLastPara="1" rIns="0" wrap="square" tIns="18287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3800">
                <a:solidFill>
                  <a:srgbClr val="F79552"/>
                </a:solidFill>
                <a:latin typeface="Montserrat"/>
                <a:ea typeface="Montserrat"/>
                <a:cs typeface="Montserrat"/>
                <a:sym typeface="Montserrat"/>
              </a:rPr>
              <a:t>Q</a:t>
            </a:r>
            <a:r>
              <a:rPr b="1" lang="en-GB" sz="3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&amp;</a:t>
            </a:r>
            <a:r>
              <a:rPr b="1" lang="en-GB" sz="3800">
                <a:solidFill>
                  <a:srgbClr val="F79552"/>
                </a:solidFill>
                <a:latin typeface="Montserrat"/>
                <a:ea typeface="Montserrat"/>
                <a:cs typeface="Montserrat"/>
                <a:sym typeface="Montserrat"/>
              </a:rPr>
              <a:t>A</a:t>
            </a:r>
            <a:endParaRPr b="1" sz="3800">
              <a:solidFill>
                <a:srgbClr val="F7955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61" name="Google Shape;561;p71"/>
          <p:cNvSpPr txBox="1"/>
          <p:nvPr/>
        </p:nvSpPr>
        <p:spPr>
          <a:xfrm>
            <a:off x="0" y="2847188"/>
            <a:ext cx="9144000" cy="1137600"/>
          </a:xfrm>
          <a:prstGeom prst="rect">
            <a:avLst/>
          </a:prstGeom>
          <a:solidFill>
            <a:srgbClr val="000000">
              <a:alpha val="47490"/>
            </a:srgbClr>
          </a:solidFill>
          <a:ln>
            <a:noFill/>
          </a:ln>
          <a:effectLst>
            <a:outerShdw blurRad="71438" rotWithShape="0" algn="bl" dir="3840000" dist="28575">
              <a:schemeClr val="dk1">
                <a:alpha val="83000"/>
              </a:schemeClr>
            </a:outerShdw>
          </a:effectLst>
        </p:spPr>
        <p:txBody>
          <a:bodyPr anchorCtr="0" anchor="t" bIns="137150" lIns="0" spcFirstLastPara="1" rIns="0" wrap="square" tIns="137150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600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THE ONLY </a:t>
            </a:r>
            <a:r>
              <a:rPr lang="en-GB" sz="2600">
                <a:solidFill>
                  <a:srgbClr val="66B5C5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USELESS </a:t>
            </a:r>
            <a:r>
              <a:rPr lang="en-GB" sz="2600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QUESTION</a:t>
            </a:r>
            <a:endParaRPr sz="2600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600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IS THE ONE</a:t>
            </a:r>
            <a:r>
              <a:rPr lang="en-GB" sz="2600">
                <a:solidFill>
                  <a:srgbClr val="66B5C5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YOU DON’T ASK</a:t>
            </a:r>
            <a:endParaRPr sz="2600">
              <a:solidFill>
                <a:srgbClr val="66B5C5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5" name="Shape 5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6" name="Google Shape;566;p72"/>
          <p:cNvPicPr preferRelativeResize="0"/>
          <p:nvPr/>
        </p:nvPicPr>
        <p:blipFill rotWithShape="1">
          <a:blip r:embed="rId3">
            <a:alphaModFix/>
          </a:blip>
          <a:srcRect b="28503" l="0" r="0" t="28503"/>
          <a:stretch/>
        </p:blipFill>
        <p:spPr>
          <a:xfrm>
            <a:off x="-1" y="-98150"/>
            <a:ext cx="9144000" cy="5241651"/>
          </a:xfrm>
          <a:prstGeom prst="rect">
            <a:avLst/>
          </a:prstGeom>
          <a:noFill/>
          <a:ln>
            <a:noFill/>
          </a:ln>
        </p:spPr>
      </p:pic>
      <p:pic>
        <p:nvPicPr>
          <p:cNvPr id="567" name="Google Shape;567;p72">
            <a:hlinkClick r:id="rId4"/>
          </p:cNvPr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933151" y="228600"/>
            <a:ext cx="1116350" cy="111635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568" name="Google Shape;568;p72"/>
          <p:cNvCxnSpPr/>
          <p:nvPr/>
        </p:nvCxnSpPr>
        <p:spPr>
          <a:xfrm>
            <a:off x="579001" y="613075"/>
            <a:ext cx="7334100" cy="0"/>
          </a:xfrm>
          <a:prstGeom prst="straightConnector1">
            <a:avLst/>
          </a:prstGeom>
          <a:noFill/>
          <a:ln cap="flat" cmpd="sng" w="19050">
            <a:solidFill>
              <a:srgbClr val="66B5C5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569" name="Google Shape;569;p72"/>
          <p:cNvSpPr txBox="1"/>
          <p:nvPr/>
        </p:nvSpPr>
        <p:spPr>
          <a:xfrm>
            <a:off x="0" y="4774200"/>
            <a:ext cx="9144000" cy="369300"/>
          </a:xfrm>
          <a:prstGeom prst="rect">
            <a:avLst/>
          </a:prstGeom>
          <a:solidFill>
            <a:srgbClr val="50919F">
              <a:alpha val="81560"/>
            </a:srgbClr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chemeClr val="lt1"/>
                </a:solidFill>
                <a:uFill>
                  <a:noFill/>
                </a:uFill>
                <a:latin typeface="Montserrat Light"/>
                <a:ea typeface="Montserrat Light"/>
                <a:cs typeface="Montserrat Light"/>
                <a:sym typeface="Montserrat Light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TheIOFoundation.org</a:t>
            </a:r>
            <a:r>
              <a:rPr lang="en-GB" sz="1200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    |     </a:t>
            </a:r>
            <a:r>
              <a:rPr lang="en-GB" sz="1200">
                <a:solidFill>
                  <a:schemeClr val="lt1"/>
                </a:solidFill>
                <a:uFill>
                  <a:noFill/>
                </a:uFill>
                <a:latin typeface="Montserrat Light"/>
                <a:ea typeface="Montserrat Light"/>
                <a:cs typeface="Montserrat Light"/>
                <a:sym typeface="Montserrat Light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Contact@TheIOFoundation</a:t>
            </a:r>
            <a:r>
              <a:rPr lang="en-GB" sz="1200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    |     </a:t>
            </a:r>
            <a:r>
              <a:rPr lang="en-GB" sz="1200">
                <a:solidFill>
                  <a:schemeClr val="lt1"/>
                </a:solidFill>
                <a:uFill>
                  <a:noFill/>
                </a:uFill>
                <a:latin typeface="Montserrat Light"/>
                <a:ea typeface="Montserrat Light"/>
                <a:cs typeface="Montserrat Light"/>
                <a:sym typeface="Montserrat Light"/>
                <a:hlinkClick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Join.TheIOFoundation.org</a:t>
            </a:r>
            <a:endParaRPr sz="1200">
              <a:solidFill>
                <a:schemeClr val="lt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4E5056"/>
        </a:solidFill>
      </p:bgPr>
    </p:bg>
    <p:spTree>
      <p:nvGrpSpPr>
        <p:cNvPr id="573" name="Shape 5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4" name="Google Shape;574;p73"/>
          <p:cNvSpPr txBox="1"/>
          <p:nvPr/>
        </p:nvSpPr>
        <p:spPr>
          <a:xfrm>
            <a:off x="628650" y="4554850"/>
            <a:ext cx="57225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Image credits: </a:t>
            </a:r>
            <a:r>
              <a:rPr b="1" lang="en-GB">
                <a:solidFill>
                  <a:schemeClr val="lt1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Unsplash</a:t>
            </a:r>
            <a:r>
              <a:rPr b="1" lang="en-GB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- </a:t>
            </a:r>
            <a:r>
              <a:rPr b="1" lang="en-GB">
                <a:solidFill>
                  <a:schemeClr val="lt1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Pixabay</a:t>
            </a:r>
            <a:r>
              <a:rPr b="1" lang="en-GB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- </a:t>
            </a:r>
            <a:r>
              <a:rPr b="1" lang="en-GB">
                <a:solidFill>
                  <a:schemeClr val="lt1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Burst</a:t>
            </a:r>
            <a:endParaRPr b="1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75" name="Google Shape;575;p73"/>
          <p:cNvSpPr txBox="1"/>
          <p:nvPr/>
        </p:nvSpPr>
        <p:spPr>
          <a:xfrm>
            <a:off x="628650" y="828675"/>
            <a:ext cx="58485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4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CONTACT US</a:t>
            </a:r>
            <a:endParaRPr b="1" sz="24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76" name="Google Shape;576;p73"/>
          <p:cNvSpPr txBox="1"/>
          <p:nvPr/>
        </p:nvSpPr>
        <p:spPr>
          <a:xfrm>
            <a:off x="628650" y="1338950"/>
            <a:ext cx="6248400" cy="64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The IO Foundation, a global for-impact NGO advocating for </a:t>
            </a:r>
            <a:r>
              <a:rPr lang="en-GB">
                <a:solidFill>
                  <a:srgbClr val="F79552"/>
                </a:solidFill>
                <a:uFill>
                  <a:noFill/>
                </a:uFill>
                <a:latin typeface="Montserrat Medium"/>
                <a:ea typeface="Montserrat Medium"/>
                <a:cs typeface="Montserrat Medium"/>
                <a:sym typeface="Montserrat Medium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Data-Centric Digital Rights (DCDR)</a:t>
            </a:r>
            <a:endParaRPr>
              <a:solidFill>
                <a:srgbClr val="F79552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577" name="Google Shape;577;p73"/>
          <p:cNvSpPr/>
          <p:nvPr/>
        </p:nvSpPr>
        <p:spPr>
          <a:xfrm>
            <a:off x="604850" y="976725"/>
            <a:ext cx="61800" cy="258000"/>
          </a:xfrm>
          <a:prstGeom prst="rect">
            <a:avLst/>
          </a:prstGeom>
          <a:solidFill>
            <a:srgbClr val="F79552"/>
          </a:solidFill>
          <a:ln cap="flat" cmpd="sng" w="9525">
            <a:solidFill>
              <a:srgbClr val="F7955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8" name="Google Shape;578;p73"/>
          <p:cNvSpPr txBox="1"/>
          <p:nvPr/>
        </p:nvSpPr>
        <p:spPr>
          <a:xfrm>
            <a:off x="628650" y="3243950"/>
            <a:ext cx="4962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FOLLOW US</a:t>
            </a:r>
            <a:endParaRPr b="1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579" name="Google Shape;579;p73">
            <a:hlinkClick r:id="rId7"/>
          </p:cNvPr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7933151" y="228600"/>
            <a:ext cx="1116350" cy="111635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580" name="Google Shape;580;p73"/>
          <p:cNvCxnSpPr/>
          <p:nvPr/>
        </p:nvCxnSpPr>
        <p:spPr>
          <a:xfrm>
            <a:off x="579001" y="613075"/>
            <a:ext cx="7334100" cy="0"/>
          </a:xfrm>
          <a:prstGeom prst="straightConnector1">
            <a:avLst/>
          </a:prstGeom>
          <a:noFill/>
          <a:ln cap="flat" cmpd="sng" w="19050">
            <a:solidFill>
              <a:srgbClr val="66B5C5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581" name="Google Shape;581;p73">
            <a:hlinkClick r:id="rId9"/>
          </p:cNvPr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1603907" y="3685682"/>
            <a:ext cx="731521" cy="731521"/>
          </a:xfrm>
          <a:prstGeom prst="rect">
            <a:avLst/>
          </a:prstGeom>
          <a:noFill/>
          <a:ln>
            <a:noFill/>
          </a:ln>
        </p:spPr>
      </p:pic>
      <p:pic>
        <p:nvPicPr>
          <p:cNvPr id="582" name="Google Shape;582;p73">
            <a:hlinkClick r:id="rId11"/>
          </p:cNvPr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5070524" y="3685682"/>
            <a:ext cx="731521" cy="731521"/>
          </a:xfrm>
          <a:prstGeom prst="rect">
            <a:avLst/>
          </a:prstGeom>
          <a:noFill/>
          <a:ln>
            <a:noFill/>
          </a:ln>
        </p:spPr>
      </p:pic>
      <p:pic>
        <p:nvPicPr>
          <p:cNvPr id="583" name="Google Shape;583;p73">
            <a:hlinkClick r:id="rId13"/>
          </p:cNvPr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2470561" y="3685682"/>
            <a:ext cx="731521" cy="731521"/>
          </a:xfrm>
          <a:prstGeom prst="rect">
            <a:avLst/>
          </a:prstGeom>
          <a:noFill/>
          <a:ln>
            <a:noFill/>
          </a:ln>
        </p:spPr>
      </p:pic>
      <p:pic>
        <p:nvPicPr>
          <p:cNvPr id="584" name="Google Shape;584;p73">
            <a:hlinkClick r:id="rId15"/>
          </p:cNvPr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3337218" y="3685675"/>
            <a:ext cx="731521" cy="731521"/>
          </a:xfrm>
          <a:prstGeom prst="rect">
            <a:avLst/>
          </a:prstGeom>
          <a:noFill/>
          <a:ln>
            <a:noFill/>
          </a:ln>
        </p:spPr>
      </p:pic>
      <p:pic>
        <p:nvPicPr>
          <p:cNvPr id="585" name="Google Shape;585;p73">
            <a:hlinkClick r:id="rId17"/>
          </p:cNvPr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4203870" y="3685682"/>
            <a:ext cx="731521" cy="731521"/>
          </a:xfrm>
          <a:prstGeom prst="rect">
            <a:avLst/>
          </a:prstGeom>
          <a:noFill/>
          <a:ln>
            <a:noFill/>
          </a:ln>
        </p:spPr>
      </p:pic>
      <p:pic>
        <p:nvPicPr>
          <p:cNvPr id="586" name="Google Shape;586;p73"/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723900" y="3685675"/>
            <a:ext cx="731521" cy="731521"/>
          </a:xfrm>
          <a:prstGeom prst="rect">
            <a:avLst/>
          </a:prstGeom>
          <a:noFill/>
          <a:ln>
            <a:noFill/>
          </a:ln>
        </p:spPr>
      </p:pic>
      <p:pic>
        <p:nvPicPr>
          <p:cNvPr id="587" name="Google Shape;587;p73">
            <a:hlinkClick r:id="rId20"/>
          </p:cNvPr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754650" y="2387675"/>
            <a:ext cx="731521" cy="731521"/>
          </a:xfrm>
          <a:prstGeom prst="rect">
            <a:avLst/>
          </a:prstGeom>
          <a:noFill/>
          <a:ln>
            <a:noFill/>
          </a:ln>
        </p:spPr>
      </p:pic>
      <p:pic>
        <p:nvPicPr>
          <p:cNvPr id="588" name="Google Shape;588;p73">
            <a:hlinkClick r:id="rId22"/>
          </p:cNvPr>
          <p:cNvPicPr preferRelativeResize="0"/>
          <p:nvPr/>
        </p:nvPicPr>
        <p:blipFill>
          <a:blip r:embed="rId23">
            <a:alphaModFix/>
          </a:blip>
          <a:stretch>
            <a:fillRect/>
          </a:stretch>
        </p:blipFill>
        <p:spPr>
          <a:xfrm>
            <a:off x="2470551" y="2387674"/>
            <a:ext cx="731521" cy="731521"/>
          </a:xfrm>
          <a:prstGeom prst="rect">
            <a:avLst/>
          </a:prstGeom>
          <a:noFill/>
          <a:ln>
            <a:noFill/>
          </a:ln>
        </p:spPr>
      </p:pic>
      <p:sp>
        <p:nvSpPr>
          <p:cNvPr id="589" name="Google Shape;589;p73"/>
          <p:cNvSpPr txBox="1"/>
          <p:nvPr/>
        </p:nvSpPr>
        <p:spPr>
          <a:xfrm>
            <a:off x="628650" y="1962075"/>
            <a:ext cx="11163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EMAIL US</a:t>
            </a:r>
            <a:endParaRPr b="1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90" name="Google Shape;590;p73"/>
          <p:cNvSpPr txBox="1"/>
          <p:nvPr/>
        </p:nvSpPr>
        <p:spPr>
          <a:xfrm>
            <a:off x="2083750" y="1962075"/>
            <a:ext cx="15051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SUPPORT US</a:t>
            </a:r>
            <a:endParaRPr b="1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Luxe">
  <a:themeElements>
    <a:clrScheme name="Luxe">
      <a:dk1>
        <a:srgbClr val="000000"/>
      </a:dk1>
      <a:lt1>
        <a:srgbClr val="FFFFFF"/>
      </a:lt1>
      <a:dk2>
        <a:srgbClr val="B7B7B7"/>
      </a:dk2>
      <a:lt2>
        <a:srgbClr val="CCA677"/>
      </a:lt2>
      <a:accent1>
        <a:srgbClr val="5D4037"/>
      </a:accent1>
      <a:accent2>
        <a:srgbClr val="455A64"/>
      </a:accent2>
      <a:accent3>
        <a:srgbClr val="607D8B"/>
      </a:accent3>
      <a:accent4>
        <a:srgbClr val="78909C"/>
      </a:accent4>
      <a:accent5>
        <a:srgbClr val="57BB8A"/>
      </a:accent5>
      <a:accent6>
        <a:srgbClr val="DCE755"/>
      </a:accent6>
      <a:hlink>
        <a:srgbClr val="57BB8A"/>
      </a:hlink>
      <a:folHlink>
        <a:srgbClr val="57BB8A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